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1"/>
  </p:notesMasterIdLst>
  <p:sldIdLst>
    <p:sldId id="260" r:id="rId2"/>
    <p:sldId id="261" r:id="rId3"/>
    <p:sldId id="262" r:id="rId4"/>
    <p:sldId id="263" r:id="rId5"/>
    <p:sldId id="264" r:id="rId6"/>
    <p:sldId id="265" r:id="rId7"/>
    <p:sldId id="271" r:id="rId8"/>
    <p:sldId id="268" r:id="rId9"/>
    <p:sldId id="270"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Montserrat" panose="00000500000000000000" pitchFamily="2" charset="0"/>
      <p:regular r:id="rId18"/>
      <p:bold r:id="rId19"/>
      <p:italic r:id="rId20"/>
      <p:boldItalic r:id="rId21"/>
    </p:embeddedFont>
    <p:embeddedFont>
      <p:font typeface="Montserrat ExtraBold" panose="00000900000000000000" pitchFamily="2" charset="0"/>
      <p:bold r:id="rId22"/>
      <p:boldItalic r:id="rId23"/>
    </p:embeddedFont>
    <p:embeddedFont>
      <p:font typeface="Montserrat Medium" panose="00000600000000000000" pitchFamily="2" charset="0"/>
      <p:regular r:id="rId24"/>
      <p:italic r:id="rId25"/>
    </p:embeddedFont>
    <p:embeddedFont>
      <p:font typeface="Montserrat SemiBold" panose="00000700000000000000" pitchFamily="2"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stin Belcak" initials="" lastIdx="5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7C66"/>
    <a:srgbClr val="002060"/>
    <a:srgbClr val="5D7C96"/>
    <a:srgbClr val="172A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6D7144-6E78-40EB-81B1-5B60E6415AC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CF33542-CABA-41ED-8560-1CEC069EC8F2}">
      <dgm:prSet phldrT="[Text]" custT="1"/>
      <dgm:spPr>
        <a:solidFill>
          <a:srgbClr val="002060"/>
        </a:solidFill>
      </dgm:spPr>
      <dgm:t>
        <a:bodyPr/>
        <a:lstStyle/>
        <a:p>
          <a:r>
            <a:rPr lang="en-US" sz="1200" dirty="0">
              <a:latin typeface="Montserrat Medium" panose="00000600000000000000" pitchFamily="2" charset="0"/>
            </a:rPr>
            <a:t>Man Made</a:t>
          </a:r>
        </a:p>
        <a:p>
          <a:r>
            <a:rPr lang="en-US" sz="1200" dirty="0">
              <a:latin typeface="Montserrat Medium" panose="00000600000000000000" pitchFamily="2" charset="0"/>
            </a:rPr>
            <a:t>Events</a:t>
          </a:r>
        </a:p>
      </dgm:t>
    </dgm:pt>
    <dgm:pt modelId="{8FFBC1E9-E04A-466B-8F4E-0873D9D9D232}" type="parTrans" cxnId="{4F558BA1-8315-4D67-BE1D-B174C695D66C}">
      <dgm:prSet/>
      <dgm:spPr/>
      <dgm:t>
        <a:bodyPr/>
        <a:lstStyle/>
        <a:p>
          <a:endParaRPr lang="en-US"/>
        </a:p>
      </dgm:t>
    </dgm:pt>
    <dgm:pt modelId="{98EE31D5-6A76-4477-8580-FB9BC032DCBE}" type="sibTrans" cxnId="{4F558BA1-8315-4D67-BE1D-B174C695D66C}">
      <dgm:prSet/>
      <dgm:spPr/>
      <dgm:t>
        <a:bodyPr/>
        <a:lstStyle/>
        <a:p>
          <a:endParaRPr lang="en-US"/>
        </a:p>
      </dgm:t>
    </dgm:pt>
    <dgm:pt modelId="{FFE8DF34-43C0-4345-B806-1961B66711E1}">
      <dgm:prSet phldrT="[Text]" custT="1"/>
      <dgm:spPr>
        <a:solidFill>
          <a:srgbClr val="002060"/>
        </a:solidFill>
      </dgm:spPr>
      <dgm:t>
        <a:bodyPr/>
        <a:lstStyle/>
        <a:p>
          <a:r>
            <a:rPr lang="en-US" sz="1200" dirty="0">
              <a:latin typeface="Montserrat Medium" panose="00000600000000000000" pitchFamily="2" charset="0"/>
            </a:rPr>
            <a:t>Direct</a:t>
          </a:r>
        </a:p>
        <a:p>
          <a:r>
            <a:rPr lang="en-US" sz="1200" dirty="0">
              <a:latin typeface="Montserrat Medium" panose="00000600000000000000" pitchFamily="2" charset="0"/>
            </a:rPr>
            <a:t>Impact</a:t>
          </a:r>
        </a:p>
      </dgm:t>
    </dgm:pt>
    <dgm:pt modelId="{64ACD750-1EA4-44A2-B725-C830354691E0}" type="parTrans" cxnId="{F4056F88-EE16-4F89-A1E5-6C8AA189C9DA}">
      <dgm:prSet/>
      <dgm:spPr/>
      <dgm:t>
        <a:bodyPr/>
        <a:lstStyle/>
        <a:p>
          <a:endParaRPr lang="en-US"/>
        </a:p>
      </dgm:t>
    </dgm:pt>
    <dgm:pt modelId="{D374727C-77D5-4F4C-8CC9-477E076C3B83}" type="sibTrans" cxnId="{F4056F88-EE16-4F89-A1E5-6C8AA189C9DA}">
      <dgm:prSet/>
      <dgm:spPr/>
      <dgm:t>
        <a:bodyPr/>
        <a:lstStyle/>
        <a:p>
          <a:endParaRPr lang="en-US"/>
        </a:p>
      </dgm:t>
    </dgm:pt>
    <dgm:pt modelId="{2F6FFE5B-5CDA-4582-A11B-581EDAEB1EE3}">
      <dgm:prSet phldrT="[Text]" custT="1"/>
      <dgm:spPr>
        <a:solidFill>
          <a:srgbClr val="002060"/>
        </a:solidFill>
      </dgm:spPr>
      <dgm:t>
        <a:bodyPr/>
        <a:lstStyle/>
        <a:p>
          <a:r>
            <a:rPr lang="en-US" sz="1200" dirty="0">
              <a:latin typeface="Montserrat Medium" panose="00000600000000000000" pitchFamily="2" charset="0"/>
            </a:rPr>
            <a:t>Indirect</a:t>
          </a:r>
        </a:p>
        <a:p>
          <a:r>
            <a:rPr lang="en-US" sz="1200" dirty="0">
              <a:latin typeface="Montserrat Medium" panose="00000600000000000000" pitchFamily="2" charset="0"/>
            </a:rPr>
            <a:t>Impact</a:t>
          </a:r>
        </a:p>
      </dgm:t>
    </dgm:pt>
    <dgm:pt modelId="{47EF6E5E-8944-41FC-AE73-1382ECCA9112}" type="parTrans" cxnId="{5EC1F528-A705-42E9-99C9-7D9B631A4C0A}">
      <dgm:prSet/>
      <dgm:spPr/>
      <dgm:t>
        <a:bodyPr/>
        <a:lstStyle/>
        <a:p>
          <a:endParaRPr lang="en-US"/>
        </a:p>
      </dgm:t>
    </dgm:pt>
    <dgm:pt modelId="{37815DBF-2ACC-41C5-A811-865B541EBA38}" type="sibTrans" cxnId="{5EC1F528-A705-42E9-99C9-7D9B631A4C0A}">
      <dgm:prSet/>
      <dgm:spPr/>
      <dgm:t>
        <a:bodyPr/>
        <a:lstStyle/>
        <a:p>
          <a:endParaRPr lang="en-US"/>
        </a:p>
      </dgm:t>
    </dgm:pt>
    <dgm:pt modelId="{991719F7-BBC0-4233-A2C4-7E7128641A44}">
      <dgm:prSet phldrT="[Text]" custT="1"/>
      <dgm:spPr>
        <a:solidFill>
          <a:srgbClr val="002060"/>
        </a:solidFill>
      </dgm:spPr>
      <dgm:t>
        <a:bodyPr/>
        <a:lstStyle/>
        <a:p>
          <a:r>
            <a:rPr lang="en-US" sz="1200" dirty="0">
              <a:latin typeface="Montserrat Medium" panose="00000600000000000000" pitchFamily="2" charset="0"/>
            </a:rPr>
            <a:t>Destructive</a:t>
          </a:r>
        </a:p>
      </dgm:t>
    </dgm:pt>
    <dgm:pt modelId="{2BB3BDF7-DDA3-4ACB-A41D-E7A1CC3749ED}" type="parTrans" cxnId="{D78108C9-3300-4BE2-841C-ADA3AB8A1A5C}">
      <dgm:prSet/>
      <dgm:spPr/>
      <dgm:t>
        <a:bodyPr/>
        <a:lstStyle/>
        <a:p>
          <a:endParaRPr lang="en-US"/>
        </a:p>
      </dgm:t>
    </dgm:pt>
    <dgm:pt modelId="{DAB23D6D-5DF8-4AF8-A3B9-55457F7C32E3}" type="sibTrans" cxnId="{D78108C9-3300-4BE2-841C-ADA3AB8A1A5C}">
      <dgm:prSet/>
      <dgm:spPr/>
      <dgm:t>
        <a:bodyPr/>
        <a:lstStyle/>
        <a:p>
          <a:endParaRPr lang="en-US"/>
        </a:p>
      </dgm:t>
    </dgm:pt>
    <dgm:pt modelId="{3E4572E0-D4C8-4DDF-8716-FC52B79CA04D}">
      <dgm:prSet phldrT="[Text]" custT="1"/>
      <dgm:spPr>
        <a:solidFill>
          <a:srgbClr val="002060"/>
        </a:solidFill>
      </dgm:spPr>
      <dgm:t>
        <a:bodyPr/>
        <a:lstStyle/>
        <a:p>
          <a:r>
            <a:rPr lang="en-US" sz="1200" dirty="0">
              <a:latin typeface="Montserrat Medium" panose="00000600000000000000" pitchFamily="2" charset="0"/>
            </a:rPr>
            <a:t>Non-Destructive</a:t>
          </a:r>
        </a:p>
      </dgm:t>
    </dgm:pt>
    <dgm:pt modelId="{3FBC7EA3-12B0-4E22-A87C-F2F42CD17352}" type="parTrans" cxnId="{B4B5E923-F7FE-403C-AAC2-991336CC65FC}">
      <dgm:prSet/>
      <dgm:spPr/>
      <dgm:t>
        <a:bodyPr/>
        <a:lstStyle/>
        <a:p>
          <a:endParaRPr lang="en-US"/>
        </a:p>
      </dgm:t>
    </dgm:pt>
    <dgm:pt modelId="{BC18D4E6-206F-4F09-8A2F-B5A9D68A5891}" type="sibTrans" cxnId="{B4B5E923-F7FE-403C-AAC2-991336CC65FC}">
      <dgm:prSet/>
      <dgm:spPr/>
      <dgm:t>
        <a:bodyPr/>
        <a:lstStyle/>
        <a:p>
          <a:endParaRPr lang="en-US"/>
        </a:p>
      </dgm:t>
    </dgm:pt>
    <dgm:pt modelId="{7B9E9D6E-55C3-47E4-A7FE-3B9F1827883D}" type="pres">
      <dgm:prSet presAssocID="{626D7144-6E78-40EB-81B1-5B60E6415AC9}" presName="diagram" presStyleCnt="0">
        <dgm:presLayoutVars>
          <dgm:dir/>
          <dgm:resizeHandles val="exact"/>
        </dgm:presLayoutVars>
      </dgm:prSet>
      <dgm:spPr/>
    </dgm:pt>
    <dgm:pt modelId="{ADC79280-297A-4874-AB2E-EB82F9723CAE}" type="pres">
      <dgm:prSet presAssocID="{FCF33542-CABA-41ED-8560-1CEC069EC8F2}" presName="node" presStyleLbl="node1" presStyleIdx="0" presStyleCnt="5">
        <dgm:presLayoutVars>
          <dgm:bulletEnabled val="1"/>
        </dgm:presLayoutVars>
      </dgm:prSet>
      <dgm:spPr/>
    </dgm:pt>
    <dgm:pt modelId="{19A389E7-46AD-4EB5-8374-A1421B7CFA64}" type="pres">
      <dgm:prSet presAssocID="{98EE31D5-6A76-4477-8580-FB9BC032DCBE}" presName="sibTrans" presStyleCnt="0"/>
      <dgm:spPr/>
    </dgm:pt>
    <dgm:pt modelId="{15FC68DC-5458-4811-AD7B-810EF56A1996}" type="pres">
      <dgm:prSet presAssocID="{FFE8DF34-43C0-4345-B806-1961B66711E1}" presName="node" presStyleLbl="node1" presStyleIdx="1" presStyleCnt="5">
        <dgm:presLayoutVars>
          <dgm:bulletEnabled val="1"/>
        </dgm:presLayoutVars>
      </dgm:prSet>
      <dgm:spPr/>
    </dgm:pt>
    <dgm:pt modelId="{5523F0A2-3756-43BE-9102-C0F38A37D884}" type="pres">
      <dgm:prSet presAssocID="{D374727C-77D5-4F4C-8CC9-477E076C3B83}" presName="sibTrans" presStyleCnt="0"/>
      <dgm:spPr/>
    </dgm:pt>
    <dgm:pt modelId="{CFD33B1F-C1BD-445D-A13D-1EBF787748A6}" type="pres">
      <dgm:prSet presAssocID="{2F6FFE5B-5CDA-4582-A11B-581EDAEB1EE3}" presName="node" presStyleLbl="node1" presStyleIdx="2" presStyleCnt="5">
        <dgm:presLayoutVars>
          <dgm:bulletEnabled val="1"/>
        </dgm:presLayoutVars>
      </dgm:prSet>
      <dgm:spPr/>
    </dgm:pt>
    <dgm:pt modelId="{DAC0F933-ABED-4681-B0E6-10C893D9E0AF}" type="pres">
      <dgm:prSet presAssocID="{37815DBF-2ACC-41C5-A811-865B541EBA38}" presName="sibTrans" presStyleCnt="0"/>
      <dgm:spPr/>
    </dgm:pt>
    <dgm:pt modelId="{5E6C7E77-3CC6-4F41-8841-986405DBC6CA}" type="pres">
      <dgm:prSet presAssocID="{991719F7-BBC0-4233-A2C4-7E7128641A44}" presName="node" presStyleLbl="node1" presStyleIdx="3" presStyleCnt="5">
        <dgm:presLayoutVars>
          <dgm:bulletEnabled val="1"/>
        </dgm:presLayoutVars>
      </dgm:prSet>
      <dgm:spPr/>
    </dgm:pt>
    <dgm:pt modelId="{35D93EC4-B612-4CAA-8DD1-878DA1AC4CE7}" type="pres">
      <dgm:prSet presAssocID="{DAB23D6D-5DF8-4AF8-A3B9-55457F7C32E3}" presName="sibTrans" presStyleCnt="0"/>
      <dgm:spPr/>
    </dgm:pt>
    <dgm:pt modelId="{0A4525A6-6D75-4484-8B7B-BA3F719F38BE}" type="pres">
      <dgm:prSet presAssocID="{3E4572E0-D4C8-4DDF-8716-FC52B79CA04D}" presName="node" presStyleLbl="node1" presStyleIdx="4" presStyleCnt="5" custLinFactNeighborX="-54520" custLinFactNeighborY="78">
        <dgm:presLayoutVars>
          <dgm:bulletEnabled val="1"/>
        </dgm:presLayoutVars>
      </dgm:prSet>
      <dgm:spPr/>
    </dgm:pt>
  </dgm:ptLst>
  <dgm:cxnLst>
    <dgm:cxn modelId="{6D690F0A-5B99-4656-B149-FDD63870E961}" type="presOf" srcId="{3E4572E0-D4C8-4DDF-8716-FC52B79CA04D}" destId="{0A4525A6-6D75-4484-8B7B-BA3F719F38BE}" srcOrd="0" destOrd="0" presId="urn:microsoft.com/office/officeart/2005/8/layout/default"/>
    <dgm:cxn modelId="{B4B5E923-F7FE-403C-AAC2-991336CC65FC}" srcId="{626D7144-6E78-40EB-81B1-5B60E6415AC9}" destId="{3E4572E0-D4C8-4DDF-8716-FC52B79CA04D}" srcOrd="4" destOrd="0" parTransId="{3FBC7EA3-12B0-4E22-A87C-F2F42CD17352}" sibTransId="{BC18D4E6-206F-4F09-8A2F-B5A9D68A5891}"/>
    <dgm:cxn modelId="{5EC1F528-A705-42E9-99C9-7D9B631A4C0A}" srcId="{626D7144-6E78-40EB-81B1-5B60E6415AC9}" destId="{2F6FFE5B-5CDA-4582-A11B-581EDAEB1EE3}" srcOrd="2" destOrd="0" parTransId="{47EF6E5E-8944-41FC-AE73-1382ECCA9112}" sibTransId="{37815DBF-2ACC-41C5-A811-865B541EBA38}"/>
    <dgm:cxn modelId="{AEE35139-5074-4A04-8C7F-5D271CCEB828}" type="presOf" srcId="{991719F7-BBC0-4233-A2C4-7E7128641A44}" destId="{5E6C7E77-3CC6-4F41-8841-986405DBC6CA}" srcOrd="0" destOrd="0" presId="urn:microsoft.com/office/officeart/2005/8/layout/default"/>
    <dgm:cxn modelId="{30046377-D793-43B3-84E3-D068AEC7714C}" type="presOf" srcId="{626D7144-6E78-40EB-81B1-5B60E6415AC9}" destId="{7B9E9D6E-55C3-47E4-A7FE-3B9F1827883D}" srcOrd="0" destOrd="0" presId="urn:microsoft.com/office/officeart/2005/8/layout/default"/>
    <dgm:cxn modelId="{14DBD457-158B-43E3-A763-081B9F33FE8D}" type="presOf" srcId="{FFE8DF34-43C0-4345-B806-1961B66711E1}" destId="{15FC68DC-5458-4811-AD7B-810EF56A1996}" srcOrd="0" destOrd="0" presId="urn:microsoft.com/office/officeart/2005/8/layout/default"/>
    <dgm:cxn modelId="{F4056F88-EE16-4F89-A1E5-6C8AA189C9DA}" srcId="{626D7144-6E78-40EB-81B1-5B60E6415AC9}" destId="{FFE8DF34-43C0-4345-B806-1961B66711E1}" srcOrd="1" destOrd="0" parTransId="{64ACD750-1EA4-44A2-B725-C830354691E0}" sibTransId="{D374727C-77D5-4F4C-8CC9-477E076C3B83}"/>
    <dgm:cxn modelId="{97666199-4FCB-42AB-806E-3569B2EFE0C0}" type="presOf" srcId="{2F6FFE5B-5CDA-4582-A11B-581EDAEB1EE3}" destId="{CFD33B1F-C1BD-445D-A13D-1EBF787748A6}" srcOrd="0" destOrd="0" presId="urn:microsoft.com/office/officeart/2005/8/layout/default"/>
    <dgm:cxn modelId="{4F558BA1-8315-4D67-BE1D-B174C695D66C}" srcId="{626D7144-6E78-40EB-81B1-5B60E6415AC9}" destId="{FCF33542-CABA-41ED-8560-1CEC069EC8F2}" srcOrd="0" destOrd="0" parTransId="{8FFBC1E9-E04A-466B-8F4E-0873D9D9D232}" sibTransId="{98EE31D5-6A76-4477-8580-FB9BC032DCBE}"/>
    <dgm:cxn modelId="{D78108C9-3300-4BE2-841C-ADA3AB8A1A5C}" srcId="{626D7144-6E78-40EB-81B1-5B60E6415AC9}" destId="{991719F7-BBC0-4233-A2C4-7E7128641A44}" srcOrd="3" destOrd="0" parTransId="{2BB3BDF7-DDA3-4ACB-A41D-E7A1CC3749ED}" sibTransId="{DAB23D6D-5DF8-4AF8-A3B9-55457F7C32E3}"/>
    <dgm:cxn modelId="{035F79F6-C226-42D6-AADD-A3F05FB76EC5}" type="presOf" srcId="{FCF33542-CABA-41ED-8560-1CEC069EC8F2}" destId="{ADC79280-297A-4874-AB2E-EB82F9723CAE}" srcOrd="0" destOrd="0" presId="urn:microsoft.com/office/officeart/2005/8/layout/default"/>
    <dgm:cxn modelId="{038B8E32-CB96-4B82-8DDF-8030C6C75A1B}" type="presParOf" srcId="{7B9E9D6E-55C3-47E4-A7FE-3B9F1827883D}" destId="{ADC79280-297A-4874-AB2E-EB82F9723CAE}" srcOrd="0" destOrd="0" presId="urn:microsoft.com/office/officeart/2005/8/layout/default"/>
    <dgm:cxn modelId="{57ADCBFF-BB94-4869-A383-346560874536}" type="presParOf" srcId="{7B9E9D6E-55C3-47E4-A7FE-3B9F1827883D}" destId="{19A389E7-46AD-4EB5-8374-A1421B7CFA64}" srcOrd="1" destOrd="0" presId="urn:microsoft.com/office/officeart/2005/8/layout/default"/>
    <dgm:cxn modelId="{305B7469-69FE-4AF8-A5AF-C6BFF9AFA8FA}" type="presParOf" srcId="{7B9E9D6E-55C3-47E4-A7FE-3B9F1827883D}" destId="{15FC68DC-5458-4811-AD7B-810EF56A1996}" srcOrd="2" destOrd="0" presId="urn:microsoft.com/office/officeart/2005/8/layout/default"/>
    <dgm:cxn modelId="{01DCFF9D-9186-49B6-BD53-54643FCDDF33}" type="presParOf" srcId="{7B9E9D6E-55C3-47E4-A7FE-3B9F1827883D}" destId="{5523F0A2-3756-43BE-9102-C0F38A37D884}" srcOrd="3" destOrd="0" presId="urn:microsoft.com/office/officeart/2005/8/layout/default"/>
    <dgm:cxn modelId="{A8B9FCF5-0F9D-4F27-9AD4-B4E640486664}" type="presParOf" srcId="{7B9E9D6E-55C3-47E4-A7FE-3B9F1827883D}" destId="{CFD33B1F-C1BD-445D-A13D-1EBF787748A6}" srcOrd="4" destOrd="0" presId="urn:microsoft.com/office/officeart/2005/8/layout/default"/>
    <dgm:cxn modelId="{292A6476-8C6A-4270-87ED-0C8946A10A4B}" type="presParOf" srcId="{7B9E9D6E-55C3-47E4-A7FE-3B9F1827883D}" destId="{DAC0F933-ABED-4681-B0E6-10C893D9E0AF}" srcOrd="5" destOrd="0" presId="urn:microsoft.com/office/officeart/2005/8/layout/default"/>
    <dgm:cxn modelId="{A4440432-A114-4FB2-92F8-78E13B0C3409}" type="presParOf" srcId="{7B9E9D6E-55C3-47E4-A7FE-3B9F1827883D}" destId="{5E6C7E77-3CC6-4F41-8841-986405DBC6CA}" srcOrd="6" destOrd="0" presId="urn:microsoft.com/office/officeart/2005/8/layout/default"/>
    <dgm:cxn modelId="{C722255E-E2FE-44E9-883B-68FD7570A285}" type="presParOf" srcId="{7B9E9D6E-55C3-47E4-A7FE-3B9F1827883D}" destId="{35D93EC4-B612-4CAA-8DD1-878DA1AC4CE7}" srcOrd="7" destOrd="0" presId="urn:microsoft.com/office/officeart/2005/8/layout/default"/>
    <dgm:cxn modelId="{59068DDC-1709-4E13-900C-05FD6E438814}" type="presParOf" srcId="{7B9E9D6E-55C3-47E4-A7FE-3B9F1827883D}" destId="{0A4525A6-6D75-4484-8B7B-BA3F719F38BE}"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79280-297A-4874-AB2E-EB82F9723CAE}">
      <dsp:nvSpPr>
        <dsp:cNvPr id="0" name=""/>
        <dsp:cNvSpPr/>
      </dsp:nvSpPr>
      <dsp:spPr>
        <a:xfrm>
          <a:off x="300852" y="647"/>
          <a:ext cx="1384331" cy="830598"/>
        </a:xfrm>
        <a:prstGeom prst="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Medium" panose="00000600000000000000" pitchFamily="2" charset="0"/>
            </a:rPr>
            <a:t>Man Made</a:t>
          </a:r>
        </a:p>
        <a:p>
          <a:pPr marL="0" lvl="0" indent="0" algn="ctr" defTabSz="533400">
            <a:lnSpc>
              <a:spcPct val="90000"/>
            </a:lnSpc>
            <a:spcBef>
              <a:spcPct val="0"/>
            </a:spcBef>
            <a:spcAft>
              <a:spcPct val="35000"/>
            </a:spcAft>
            <a:buNone/>
          </a:pPr>
          <a:r>
            <a:rPr lang="en-US" sz="1200" kern="1200" dirty="0">
              <a:latin typeface="Montserrat Medium" panose="00000600000000000000" pitchFamily="2" charset="0"/>
            </a:rPr>
            <a:t>Events</a:t>
          </a:r>
        </a:p>
      </dsp:txBody>
      <dsp:txXfrm>
        <a:off x="300852" y="647"/>
        <a:ext cx="1384331" cy="830598"/>
      </dsp:txXfrm>
    </dsp:sp>
    <dsp:sp modelId="{15FC68DC-5458-4811-AD7B-810EF56A1996}">
      <dsp:nvSpPr>
        <dsp:cNvPr id="0" name=""/>
        <dsp:cNvSpPr/>
      </dsp:nvSpPr>
      <dsp:spPr>
        <a:xfrm>
          <a:off x="1823617" y="647"/>
          <a:ext cx="1384331" cy="830598"/>
        </a:xfrm>
        <a:prstGeom prst="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Medium" panose="00000600000000000000" pitchFamily="2" charset="0"/>
            </a:rPr>
            <a:t>Direct</a:t>
          </a:r>
        </a:p>
        <a:p>
          <a:pPr marL="0" lvl="0" indent="0" algn="ctr" defTabSz="533400">
            <a:lnSpc>
              <a:spcPct val="90000"/>
            </a:lnSpc>
            <a:spcBef>
              <a:spcPct val="0"/>
            </a:spcBef>
            <a:spcAft>
              <a:spcPct val="35000"/>
            </a:spcAft>
            <a:buNone/>
          </a:pPr>
          <a:r>
            <a:rPr lang="en-US" sz="1200" kern="1200" dirty="0">
              <a:latin typeface="Montserrat Medium" panose="00000600000000000000" pitchFamily="2" charset="0"/>
            </a:rPr>
            <a:t>Impact</a:t>
          </a:r>
        </a:p>
      </dsp:txBody>
      <dsp:txXfrm>
        <a:off x="1823617" y="647"/>
        <a:ext cx="1384331" cy="830598"/>
      </dsp:txXfrm>
    </dsp:sp>
    <dsp:sp modelId="{CFD33B1F-C1BD-445D-A13D-1EBF787748A6}">
      <dsp:nvSpPr>
        <dsp:cNvPr id="0" name=""/>
        <dsp:cNvSpPr/>
      </dsp:nvSpPr>
      <dsp:spPr>
        <a:xfrm>
          <a:off x="300852" y="969680"/>
          <a:ext cx="1384331" cy="830598"/>
        </a:xfrm>
        <a:prstGeom prst="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Medium" panose="00000600000000000000" pitchFamily="2" charset="0"/>
            </a:rPr>
            <a:t>Indirect</a:t>
          </a:r>
        </a:p>
        <a:p>
          <a:pPr marL="0" lvl="0" indent="0" algn="ctr" defTabSz="533400">
            <a:lnSpc>
              <a:spcPct val="90000"/>
            </a:lnSpc>
            <a:spcBef>
              <a:spcPct val="0"/>
            </a:spcBef>
            <a:spcAft>
              <a:spcPct val="35000"/>
            </a:spcAft>
            <a:buNone/>
          </a:pPr>
          <a:r>
            <a:rPr lang="en-US" sz="1200" kern="1200" dirty="0">
              <a:latin typeface="Montserrat Medium" panose="00000600000000000000" pitchFamily="2" charset="0"/>
            </a:rPr>
            <a:t>Impact</a:t>
          </a:r>
        </a:p>
      </dsp:txBody>
      <dsp:txXfrm>
        <a:off x="300852" y="969680"/>
        <a:ext cx="1384331" cy="830598"/>
      </dsp:txXfrm>
    </dsp:sp>
    <dsp:sp modelId="{5E6C7E77-3CC6-4F41-8841-986405DBC6CA}">
      <dsp:nvSpPr>
        <dsp:cNvPr id="0" name=""/>
        <dsp:cNvSpPr/>
      </dsp:nvSpPr>
      <dsp:spPr>
        <a:xfrm>
          <a:off x="1823617" y="969680"/>
          <a:ext cx="1384331" cy="830598"/>
        </a:xfrm>
        <a:prstGeom prst="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Medium" panose="00000600000000000000" pitchFamily="2" charset="0"/>
            </a:rPr>
            <a:t>Destructive</a:t>
          </a:r>
        </a:p>
      </dsp:txBody>
      <dsp:txXfrm>
        <a:off x="1823617" y="969680"/>
        <a:ext cx="1384331" cy="830598"/>
      </dsp:txXfrm>
    </dsp:sp>
    <dsp:sp modelId="{0A4525A6-6D75-4484-8B7B-BA3F719F38BE}">
      <dsp:nvSpPr>
        <dsp:cNvPr id="0" name=""/>
        <dsp:cNvSpPr/>
      </dsp:nvSpPr>
      <dsp:spPr>
        <a:xfrm>
          <a:off x="307497" y="1939360"/>
          <a:ext cx="1384331" cy="830598"/>
        </a:xfrm>
        <a:prstGeom prst="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Medium" panose="00000600000000000000" pitchFamily="2" charset="0"/>
            </a:rPr>
            <a:t>Non-Destructive</a:t>
          </a:r>
        </a:p>
      </dsp:txBody>
      <dsp:txXfrm>
        <a:off x="307497" y="1939360"/>
        <a:ext cx="1384331" cy="8305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d2a979ef0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d2a979ef0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0000"/>
              </a:lnSpc>
              <a:spcBef>
                <a:spcPts val="1500"/>
              </a:spcBef>
              <a:spcAft>
                <a:spcPts val="0"/>
              </a:spcAft>
              <a:buClr>
                <a:schemeClr val="dk1"/>
              </a:buClr>
              <a:buSzPts val="1100"/>
              <a:buFont typeface="Arial"/>
              <a:buNone/>
            </a:pPr>
            <a:r>
              <a:rPr lang="en" sz="650" dirty="0">
                <a:solidFill>
                  <a:schemeClr val="dk1"/>
                </a:solidFill>
                <a:highlight>
                  <a:srgbClr val="FFFFFF"/>
                </a:highlight>
              </a:rPr>
              <a:t> © 2021 Cultivated Culture</a:t>
            </a:r>
            <a:endParaRPr sz="400" dirty="0">
              <a:solidFill>
                <a:schemeClr val="dk1"/>
              </a:solidFill>
            </a:endParaRPr>
          </a:p>
          <a:p>
            <a:pPr marL="0" lvl="0" indent="0" algn="l" rtl="0">
              <a:spcBef>
                <a:spcPts val="80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d2a979ef0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d2a979ef0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0000"/>
              </a:lnSpc>
              <a:spcBef>
                <a:spcPts val="1500"/>
              </a:spcBef>
              <a:spcAft>
                <a:spcPts val="0"/>
              </a:spcAft>
              <a:buClr>
                <a:schemeClr val="dk1"/>
              </a:buClr>
              <a:buSzPts val="1100"/>
              <a:buFont typeface="Arial"/>
              <a:buNone/>
            </a:pPr>
            <a:r>
              <a:rPr lang="en" sz="650">
                <a:solidFill>
                  <a:schemeClr val="dk1"/>
                </a:solidFill>
                <a:highlight>
                  <a:srgbClr val="FFFFFF"/>
                </a:highlight>
              </a:rPr>
              <a:t> © 2021 Cultivated Culture</a:t>
            </a:r>
            <a:endParaRPr sz="400" dirty="0">
              <a:solidFill>
                <a:schemeClr val="dk1"/>
              </a:solidFill>
            </a:endParaRPr>
          </a:p>
          <a:p>
            <a:pPr marL="0" lvl="0" indent="0" algn="l" rtl="0">
              <a:spcBef>
                <a:spcPts val="80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d2a979ef0d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d2a979ef0d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0000"/>
              </a:lnSpc>
              <a:spcBef>
                <a:spcPts val="1500"/>
              </a:spcBef>
              <a:spcAft>
                <a:spcPts val="0"/>
              </a:spcAft>
              <a:buClr>
                <a:schemeClr val="dk1"/>
              </a:buClr>
              <a:buSzPts val="1100"/>
              <a:buFont typeface="Arial"/>
              <a:buNone/>
            </a:pPr>
            <a:r>
              <a:rPr lang="en" sz="650">
                <a:solidFill>
                  <a:schemeClr val="dk1"/>
                </a:solidFill>
                <a:highlight>
                  <a:srgbClr val="FFFFFF"/>
                </a:highlight>
              </a:rPr>
              <a:t> © 2021 Cultivated Culture</a:t>
            </a:r>
            <a:endParaRPr sz="400" dirty="0">
              <a:solidFill>
                <a:schemeClr val="dk1"/>
              </a:solidFill>
            </a:endParaRPr>
          </a:p>
          <a:p>
            <a:pPr marL="0" lvl="0" indent="0" algn="l" rtl="0">
              <a:spcBef>
                <a:spcPts val="80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d2a979ef0d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d2a979ef0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0000"/>
              </a:lnSpc>
              <a:spcBef>
                <a:spcPts val="1500"/>
              </a:spcBef>
              <a:spcAft>
                <a:spcPts val="0"/>
              </a:spcAft>
              <a:buClr>
                <a:schemeClr val="dk1"/>
              </a:buClr>
              <a:buSzPts val="1100"/>
              <a:buFont typeface="Arial"/>
              <a:buNone/>
            </a:pPr>
            <a:r>
              <a:rPr lang="en" sz="650" dirty="0">
                <a:solidFill>
                  <a:schemeClr val="dk1"/>
                </a:solidFill>
                <a:highlight>
                  <a:srgbClr val="FFFFFF"/>
                </a:highlight>
              </a:rPr>
              <a:t> © 2021 Cultivated Culture</a:t>
            </a:r>
            <a:endParaRPr sz="400" dirty="0">
              <a:solidFill>
                <a:schemeClr val="dk1"/>
              </a:solidFill>
            </a:endParaRPr>
          </a:p>
          <a:p>
            <a:pPr marL="0" lvl="0" indent="0" algn="l" rtl="0">
              <a:spcBef>
                <a:spcPts val="800"/>
              </a:spcBef>
              <a:spcAft>
                <a:spcPts val="0"/>
              </a:spcAft>
              <a:buNone/>
            </a:pPr>
            <a:r>
              <a:rPr lang="en-US" dirty="0"/>
              <a:t>oe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d2a979ef0d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d2a979ef0d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0000"/>
              </a:lnSpc>
              <a:spcBef>
                <a:spcPts val="1500"/>
              </a:spcBef>
              <a:spcAft>
                <a:spcPts val="0"/>
              </a:spcAft>
              <a:buClr>
                <a:schemeClr val="dk1"/>
              </a:buClr>
              <a:buSzPts val="1100"/>
              <a:buFont typeface="Arial"/>
              <a:buNone/>
            </a:pPr>
            <a:r>
              <a:rPr lang="en" sz="650">
                <a:solidFill>
                  <a:schemeClr val="dk1"/>
                </a:solidFill>
                <a:highlight>
                  <a:srgbClr val="FFFFFF"/>
                </a:highlight>
              </a:rPr>
              <a:t> © 2021 Cultivated Culture</a:t>
            </a:r>
            <a:endParaRPr sz="400" dirty="0">
              <a:solidFill>
                <a:schemeClr val="dk1"/>
              </a:solidFill>
            </a:endParaRPr>
          </a:p>
          <a:p>
            <a:pPr marL="0" lvl="0" indent="0" algn="l" rtl="0">
              <a:spcBef>
                <a:spcPts val="80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cd630f88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cd630f88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0000"/>
              </a:lnSpc>
              <a:spcBef>
                <a:spcPts val="1500"/>
              </a:spcBef>
              <a:spcAft>
                <a:spcPts val="0"/>
              </a:spcAft>
              <a:buClr>
                <a:schemeClr val="dk1"/>
              </a:buClr>
              <a:buSzPts val="1100"/>
              <a:buFont typeface="Arial"/>
              <a:buNone/>
            </a:pPr>
            <a:r>
              <a:rPr lang="en" sz="650">
                <a:solidFill>
                  <a:schemeClr val="dk1"/>
                </a:solidFill>
                <a:highlight>
                  <a:srgbClr val="FFFFFF"/>
                </a:highlight>
              </a:rPr>
              <a:t> © 2021 Cultivated Culture</a:t>
            </a:r>
            <a:endParaRPr sz="400" dirty="0">
              <a:solidFill>
                <a:schemeClr val="dk1"/>
              </a:solidFill>
            </a:endParaRPr>
          </a:p>
          <a:p>
            <a:pPr marL="0" lvl="0" indent="0" algn="l" rtl="0">
              <a:spcBef>
                <a:spcPts val="80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112200f7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d112200f7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0000"/>
              </a:lnSpc>
              <a:spcBef>
                <a:spcPts val="1500"/>
              </a:spcBef>
              <a:spcAft>
                <a:spcPts val="0"/>
              </a:spcAft>
              <a:buClr>
                <a:schemeClr val="dk1"/>
              </a:buClr>
              <a:buSzPts val="1100"/>
              <a:buFont typeface="Arial"/>
              <a:buNone/>
            </a:pPr>
            <a:r>
              <a:rPr lang="en" sz="650" dirty="0">
                <a:solidFill>
                  <a:schemeClr val="dk1"/>
                </a:solidFill>
                <a:highlight>
                  <a:srgbClr val="FFFFFF"/>
                </a:highlight>
              </a:rPr>
              <a:t> © 2021 Cultivated Culture</a:t>
            </a:r>
            <a:endParaRPr sz="400" dirty="0">
              <a:solidFill>
                <a:schemeClr val="dk1"/>
              </a:solidFill>
            </a:endParaRPr>
          </a:p>
          <a:p>
            <a:pPr marL="0" lvl="0" indent="0" algn="l" rtl="0">
              <a:spcBef>
                <a:spcPts val="80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d2a979ef0d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d2a979ef0d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0000"/>
              </a:lnSpc>
              <a:spcBef>
                <a:spcPts val="1500"/>
              </a:spcBef>
              <a:spcAft>
                <a:spcPts val="0"/>
              </a:spcAft>
              <a:buClr>
                <a:schemeClr val="dk1"/>
              </a:buClr>
              <a:buSzPts val="1100"/>
              <a:buFont typeface="Arial"/>
              <a:buNone/>
            </a:pPr>
            <a:r>
              <a:rPr lang="en" sz="650">
                <a:solidFill>
                  <a:schemeClr val="dk1"/>
                </a:solidFill>
                <a:highlight>
                  <a:srgbClr val="FFFFFF"/>
                </a:highlight>
              </a:rPr>
              <a:t> © 2021 Cultivated Culture</a:t>
            </a:r>
            <a:endParaRPr sz="400" dirty="0">
              <a:solidFill>
                <a:schemeClr val="dk1"/>
              </a:solidFill>
            </a:endParaRPr>
          </a:p>
          <a:p>
            <a:pPr marL="0" lvl="0" indent="0" algn="l" rtl="0">
              <a:spcBef>
                <a:spcPts val="80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19039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546901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09226"/>
            <a:ext cx="1971675" cy="43199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9226"/>
            <a:ext cx="5800725" cy="4319924"/>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6724290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697090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9815242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53514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706481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3906279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5/27/2023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5916671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5/27/2023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1139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smtClean="0"/>
              <a:t>5/27/2023</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6677705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6286476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smtClean="0"/>
              <a:t>5/27/2023</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1647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chael@Jekdata.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hyperlink" Target="https://riskprobability.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techjury.net/"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invenioi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www.startus-insights.com/innovators-guide/emergency-management-trends-innovation/"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ww.vmware.com/" TargetMode="External"/><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1.png"/><Relationship Id="rId4" Type="http://schemas.openxmlformats.org/officeDocument/2006/relationships/image" Target="../media/image3.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hyperlink" Target="https://riskprobability.net/"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www.linkedin.com/in/riskprobability" TargetMode="External"/><Relationship Id="rId4" Type="http://schemas.openxmlformats.org/officeDocument/2006/relationships/hyperlink" Target="https://riskprobability.net/downloads/PDFsample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362500" y="1686570"/>
            <a:ext cx="8520600" cy="1016079"/>
          </a:xfrm>
        </p:spPr>
        <p:txBody>
          <a:bodyPr>
            <a:noAutofit/>
          </a:bodyPr>
          <a:lstStyle/>
          <a:p>
            <a:pPr lvl="0" algn="ctr"/>
            <a:r>
              <a:rPr lang="en-US" sz="2000">
                <a:latin typeface="Montserrat ExtraBold" panose="00000900000000000000" pitchFamily="2" charset="0"/>
                <a:sym typeface="Montserrat ExtraBold"/>
              </a:rPr>
              <a:t>How </a:t>
            </a:r>
            <a:r>
              <a:rPr lang="en-US" sz="2000">
                <a:solidFill>
                  <a:srgbClr val="00B0F0"/>
                </a:solidFill>
                <a:latin typeface="Montserrat ExtraBold" panose="00000900000000000000" pitchFamily="2" charset="0"/>
                <a:sym typeface="Montserrat ExtraBold"/>
              </a:rPr>
              <a:t>Michael D. Ness, Business Risk Consulting </a:t>
            </a:r>
            <a:r>
              <a:rPr lang="en-US" sz="2000">
                <a:latin typeface="Montserrat ExtraBold" panose="00000900000000000000" pitchFamily="2" charset="0"/>
                <a:sym typeface="Montserrat ExtraBold"/>
              </a:rPr>
              <a:t>can help prepare you for Operational Security, Continuity of Operations, </a:t>
            </a:r>
            <a:br>
              <a:rPr lang="en-US" sz="2000">
                <a:latin typeface="Montserrat ExtraBold" panose="00000900000000000000" pitchFamily="2" charset="0"/>
                <a:sym typeface="Montserrat ExtraBold"/>
              </a:rPr>
            </a:br>
            <a:r>
              <a:rPr lang="en-US" sz="2000">
                <a:latin typeface="Montserrat ExtraBold" panose="00000900000000000000" pitchFamily="2" charset="0"/>
                <a:sym typeface="Montserrat ExtraBold"/>
              </a:rPr>
              <a:t>and Emergency Preparedness in 2023 and beyond.</a:t>
            </a:r>
            <a:endParaRPr lang="en-US" sz="2000" dirty="0">
              <a:latin typeface="Montserrat ExtraBold" panose="00000900000000000000" pitchFamily="2" charset="0"/>
              <a:sym typeface="Montserrat ExtraBold"/>
            </a:endParaRPr>
          </a:p>
        </p:txBody>
      </p:sp>
      <p:sp>
        <p:nvSpPr>
          <p:cNvPr id="99" name="Google Shape;99;p17"/>
          <p:cNvSpPr txBox="1">
            <a:spLocks noGrp="1"/>
          </p:cNvSpPr>
          <p:nvPr>
            <p:ph type="body" idx="1"/>
          </p:nvPr>
        </p:nvSpPr>
        <p:spPr>
          <a:xfrm>
            <a:off x="362500" y="2778075"/>
            <a:ext cx="8520600" cy="3416400"/>
          </a:xfrm>
        </p:spPr>
        <p:txBody>
          <a:bodyPr/>
          <a:lstStyle/>
          <a:p>
            <a:pPr marL="114300" lvl="0" indent="0" algn="ctr">
              <a:buNone/>
            </a:pPr>
            <a:r>
              <a:rPr lang="en-US" sz="1800" b="1">
                <a:latin typeface="Montserrat SemiBold" panose="00000700000000000000" pitchFamily="2" charset="0"/>
                <a:sym typeface="Montserrat SemiBold"/>
              </a:rPr>
              <a:t>Michael D. Ness, Business Risk Consulting</a:t>
            </a:r>
          </a:p>
          <a:p>
            <a:pPr marL="114300" lvl="0" indent="0" algn="ctr">
              <a:buNone/>
            </a:pPr>
            <a:endParaRPr lang="en-US">
              <a:sym typeface="Montserrat"/>
            </a:endParaRPr>
          </a:p>
          <a:p>
            <a:pPr marL="114300" lvl="0" indent="0" algn="ctr">
              <a:buNone/>
            </a:pPr>
            <a:r>
              <a:rPr lang="en-US">
                <a:latin typeface="Montserrat Medium" panose="00000600000000000000" pitchFamily="2" charset="0"/>
                <a:sym typeface="Montserrat"/>
              </a:rPr>
              <a:t>253.670.2410</a:t>
            </a:r>
          </a:p>
          <a:p>
            <a:pPr marL="114300" lvl="0" indent="0" algn="ctr">
              <a:buNone/>
            </a:pPr>
            <a:endParaRPr lang="en-US">
              <a:latin typeface="Montserrat Medium" panose="00000600000000000000" pitchFamily="2" charset="0"/>
              <a:sym typeface="Montserrat"/>
            </a:endParaRPr>
          </a:p>
          <a:p>
            <a:pPr marL="114300" lvl="0" indent="0" algn="ctr">
              <a:buNone/>
            </a:pPr>
            <a:r>
              <a:rPr lang="en-US" sz="1100">
                <a:latin typeface="Montserrat Medium" panose="00000600000000000000" pitchFamily="2" charset="0"/>
                <a:sym typeface="Montserrat"/>
                <a:hlinkClick r:id="rId3"/>
              </a:rPr>
              <a:t>Michael@JekData.com</a:t>
            </a:r>
            <a:endParaRPr lang="en-US" sz="1100">
              <a:latin typeface="Montserrat Medium" panose="00000600000000000000" pitchFamily="2" charset="0"/>
              <a:sym typeface="Montserrat"/>
            </a:endParaRPr>
          </a:p>
          <a:p>
            <a:pPr marL="114300" lvl="0" indent="0" algn="ctr">
              <a:buNone/>
            </a:pPr>
            <a:endParaRPr lang="en-US" sz="1100">
              <a:latin typeface="Montserrat Medium" panose="00000600000000000000" pitchFamily="2" charset="0"/>
              <a:sym typeface="Montserrat"/>
              <a:hlinkClick r:id="rId4"/>
            </a:endParaRPr>
          </a:p>
          <a:p>
            <a:pPr marL="114300" lvl="0" indent="0" algn="ctr">
              <a:buNone/>
            </a:pPr>
            <a:r>
              <a:rPr lang="en-US" sz="1100">
                <a:latin typeface="Montserrat Medium" panose="00000600000000000000" pitchFamily="2" charset="0"/>
                <a:sym typeface="Montserrat"/>
                <a:hlinkClick r:id="rId4"/>
              </a:rPr>
              <a:t>https://riskprobability.net/</a:t>
            </a:r>
            <a:r>
              <a:rPr lang="en-US" sz="1100">
                <a:latin typeface="Montserrat Medium" panose="00000600000000000000" pitchFamily="2" charset="0"/>
                <a:sym typeface="Montserrat"/>
              </a:rPr>
              <a:t>    </a:t>
            </a:r>
          </a:p>
          <a:p>
            <a:pPr lvl="0"/>
            <a:endParaRPr lang="en-US" dirty="0">
              <a:sym typeface="Montserrat"/>
            </a:endParaRPr>
          </a:p>
        </p:txBody>
      </p:sp>
      <p:pic>
        <p:nvPicPr>
          <p:cNvPr id="4" name="Picture 3" descr="Graphical user interface&#10;&#10;Description automatically generated">
            <a:extLst>
              <a:ext uri="{FF2B5EF4-FFF2-40B4-BE49-F238E27FC236}">
                <a16:creationId xmlns:a16="http://schemas.microsoft.com/office/drawing/2014/main" id="{73451A56-1493-EF3F-B023-4F68F9A1AB26}"/>
              </a:ext>
            </a:extLst>
          </p:cNvPr>
          <p:cNvPicPr>
            <a:picLocks noChangeAspect="1"/>
          </p:cNvPicPr>
          <p:nvPr/>
        </p:nvPicPr>
        <p:blipFill>
          <a:blip r:embed="rId5"/>
          <a:stretch>
            <a:fillRect/>
          </a:stretch>
        </p:blipFill>
        <p:spPr>
          <a:xfrm>
            <a:off x="1139263" y="121807"/>
            <a:ext cx="7058239" cy="1189300"/>
          </a:xfrm>
          <a:prstGeom prst="rect">
            <a:avLst/>
          </a:prstGeom>
          <a:effectLst>
            <a:softEdge rad="63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1160427" y="308604"/>
            <a:ext cx="6823146" cy="56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810" b="1" dirty="0">
                <a:latin typeface="Montserrat"/>
                <a:ea typeface="Montserrat"/>
                <a:cs typeface="Montserrat"/>
                <a:sym typeface="Montserrat"/>
              </a:rPr>
              <a:t>Prepare</a:t>
            </a:r>
            <a:r>
              <a:rPr lang="en" sz="2910" b="1" dirty="0">
                <a:latin typeface="Montserrat"/>
                <a:ea typeface="Montserrat"/>
                <a:cs typeface="Montserrat"/>
                <a:sym typeface="Montserrat"/>
              </a:rPr>
              <a:t> for Industry Challenges</a:t>
            </a:r>
            <a:endParaRPr sz="2910" b="1" dirty="0">
              <a:latin typeface="Montserrat"/>
              <a:ea typeface="Montserrat"/>
              <a:cs typeface="Montserrat"/>
              <a:sym typeface="Montserrat"/>
            </a:endParaRPr>
          </a:p>
        </p:txBody>
      </p:sp>
      <p:sp>
        <p:nvSpPr>
          <p:cNvPr id="107" name="Google Shape;107;p18"/>
          <p:cNvSpPr txBox="1"/>
          <p:nvPr/>
        </p:nvSpPr>
        <p:spPr>
          <a:xfrm>
            <a:off x="768825" y="1420454"/>
            <a:ext cx="4445700" cy="3154679"/>
          </a:xfrm>
          <a:prstGeom prst="rect">
            <a:avLst/>
          </a:prstGeom>
          <a:noFill/>
          <a:ln>
            <a:noFill/>
          </a:ln>
        </p:spPr>
        <p:txBody>
          <a:bodyPr spcFirstLastPara="1" wrap="square" lIns="91425" tIns="91425" rIns="91425" bIns="91425" anchor="t" anchorCtr="0">
            <a:spAutoFit/>
          </a:bodyPr>
          <a:lstStyle/>
          <a:p>
            <a:pPr marL="228600" lvl="0" indent="-228600" algn="l" rtl="0">
              <a:spcBef>
                <a:spcPts val="0"/>
              </a:spcBef>
              <a:spcAft>
                <a:spcPts val="0"/>
              </a:spcAft>
              <a:buFont typeface="+mj-lt"/>
              <a:buAutoNum type="arabicPeriod"/>
            </a:pPr>
            <a:r>
              <a:rPr lang="en-US" sz="1200" dirty="0">
                <a:latin typeface="Montserrat Medium" panose="00000600000000000000" pitchFamily="2" charset="0"/>
              </a:rPr>
              <a:t>Why do businesses ignore risks and potential threats? There are many reasons, such as the business is willing to accept specific risks, but the majority will have a negative impact on your business. </a:t>
            </a:r>
          </a:p>
          <a:p>
            <a:pPr lvl="0" algn="l" rtl="0">
              <a:spcBef>
                <a:spcPts val="0"/>
              </a:spcBef>
              <a:spcAft>
                <a:spcPts val="0"/>
              </a:spcAft>
            </a:pPr>
            <a:endParaRPr lang="en-US" sz="1200" dirty="0">
              <a:solidFill>
                <a:srgbClr val="222222"/>
              </a:solidFill>
              <a:latin typeface="Montserrat Medium" panose="00000600000000000000" pitchFamily="2" charset="0"/>
              <a:ea typeface="Montserrat"/>
              <a:cs typeface="Montserrat"/>
              <a:sym typeface="Montserrat"/>
            </a:endParaRPr>
          </a:p>
          <a:p>
            <a:pPr marL="228600" lvl="0" indent="-228600" algn="l" rtl="0">
              <a:spcBef>
                <a:spcPts val="0"/>
              </a:spcBef>
              <a:spcAft>
                <a:spcPts val="0"/>
              </a:spcAft>
              <a:buFont typeface="+mj-lt"/>
              <a:buAutoNum type="arabicPeriod"/>
            </a:pPr>
            <a:r>
              <a:rPr lang="en-US" sz="1200" dirty="0">
                <a:latin typeface="Montserrat Medium" panose="00000600000000000000" pitchFamily="2" charset="0"/>
                <a:ea typeface="Montserrat"/>
                <a:cs typeface="Montserrat"/>
                <a:sym typeface="Montserrat"/>
              </a:rPr>
              <a:t>In the United States, there are roughly 2 million victims of workplace violence each year.</a:t>
            </a:r>
          </a:p>
          <a:p>
            <a:pPr marL="228600" lvl="0" indent="-228600" algn="l" rtl="0">
              <a:spcBef>
                <a:spcPts val="0"/>
              </a:spcBef>
              <a:spcAft>
                <a:spcPts val="0"/>
              </a:spcAft>
              <a:buFont typeface="+mj-lt"/>
              <a:buAutoNum type="arabicPeriod"/>
            </a:pPr>
            <a:endParaRPr lang="en-US" sz="1200" dirty="0">
              <a:latin typeface="Montserrat Medium" panose="00000600000000000000" pitchFamily="2" charset="0"/>
              <a:ea typeface="Montserrat"/>
              <a:cs typeface="Montserrat"/>
              <a:sym typeface="Montserrat"/>
            </a:endParaRPr>
          </a:p>
          <a:p>
            <a:pPr marL="228600" lvl="0" indent="-228600" algn="l" rtl="0">
              <a:spcBef>
                <a:spcPts val="0"/>
              </a:spcBef>
              <a:spcAft>
                <a:spcPts val="0"/>
              </a:spcAft>
              <a:buFont typeface="+mj-lt"/>
              <a:buAutoNum type="arabicPeriod"/>
            </a:pPr>
            <a:r>
              <a:rPr lang="en-US" sz="1200" dirty="0">
                <a:latin typeface="Montserrat Medium" panose="00000600000000000000" pitchFamily="2" charset="0"/>
                <a:ea typeface="Montserrat"/>
                <a:cs typeface="Montserrat"/>
                <a:sym typeface="Montserrat"/>
              </a:rPr>
              <a:t>Workplace violence causes American businesses to lose, on average, $250 to $330 billion every year.</a:t>
            </a:r>
          </a:p>
          <a:p>
            <a:pPr marL="228600" lvl="0" indent="-228600" algn="l" rtl="0">
              <a:spcBef>
                <a:spcPts val="0"/>
              </a:spcBef>
              <a:spcAft>
                <a:spcPts val="0"/>
              </a:spcAft>
              <a:buFont typeface="+mj-lt"/>
              <a:buAutoNum type="arabicPeriod"/>
            </a:pPr>
            <a:endParaRPr lang="en-US" sz="1200" dirty="0">
              <a:latin typeface="Montserrat Medium" panose="00000600000000000000" pitchFamily="2" charset="0"/>
              <a:ea typeface="Montserrat"/>
              <a:cs typeface="Montserrat"/>
              <a:sym typeface="Montserrat"/>
            </a:endParaRPr>
          </a:p>
          <a:p>
            <a:pPr marL="228600" lvl="0" indent="-228600" algn="l" rtl="0">
              <a:spcBef>
                <a:spcPts val="0"/>
              </a:spcBef>
              <a:spcAft>
                <a:spcPts val="0"/>
              </a:spcAft>
              <a:buFont typeface="+mj-lt"/>
              <a:buAutoNum type="arabicPeriod"/>
            </a:pPr>
            <a:r>
              <a:rPr lang="en-US" sz="1200" dirty="0">
                <a:latin typeface="Montserrat Medium" panose="00000600000000000000" pitchFamily="2" charset="0"/>
                <a:ea typeface="Montserrat"/>
                <a:cs typeface="Montserrat"/>
                <a:sym typeface="Montserrat"/>
              </a:rPr>
              <a:t>About 25 percent of businesses do not reopen after disasters. Having an emergency disaster plan and a continuity of operations plan in place can reduce that risk and help the business recover </a:t>
            </a:r>
            <a:r>
              <a:rPr lang="en-US" sz="1300" dirty="0">
                <a:latin typeface="Montserrat Medium" panose="00000600000000000000" pitchFamily="2" charset="0"/>
                <a:ea typeface="Montserrat"/>
                <a:cs typeface="Montserrat"/>
                <a:sym typeface="Montserrat"/>
              </a:rPr>
              <a:t>faster. </a:t>
            </a:r>
            <a:endParaRPr sz="1300" dirty="0">
              <a:latin typeface="Montserrat Medium" panose="00000600000000000000" pitchFamily="2" charset="0"/>
              <a:ea typeface="Montserrat"/>
              <a:cs typeface="Montserrat"/>
              <a:sym typeface="Montserrat"/>
            </a:endParaRPr>
          </a:p>
        </p:txBody>
      </p:sp>
      <p:sp>
        <p:nvSpPr>
          <p:cNvPr id="109" name="Google Shape;109;p18"/>
          <p:cNvSpPr txBox="1"/>
          <p:nvPr/>
        </p:nvSpPr>
        <p:spPr>
          <a:xfrm>
            <a:off x="378186" y="4803359"/>
            <a:ext cx="2739767"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chemeClr val="bg1"/>
                </a:solidFill>
                <a:latin typeface="Montserrat"/>
                <a:ea typeface="Montserrat"/>
                <a:cs typeface="Montserrat"/>
                <a:sym typeface="Montserrat"/>
              </a:rPr>
              <a:t>Michael D. Ness, Business Risk Consulting</a:t>
            </a:r>
            <a:endParaRPr sz="800" b="1" dirty="0">
              <a:solidFill>
                <a:schemeClr val="bg1"/>
              </a:solidFill>
              <a:latin typeface="Montserrat"/>
              <a:ea typeface="Montserrat"/>
              <a:cs typeface="Montserrat"/>
              <a:sym typeface="Montserrat"/>
            </a:endParaRPr>
          </a:p>
        </p:txBody>
      </p:sp>
      <p:sp>
        <p:nvSpPr>
          <p:cNvPr id="110" name="Google Shape;110;p18"/>
          <p:cNvSpPr txBox="1"/>
          <p:nvPr/>
        </p:nvSpPr>
        <p:spPr>
          <a:xfrm>
            <a:off x="4287413" y="4799678"/>
            <a:ext cx="15585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dirty="0">
                <a:solidFill>
                  <a:schemeClr val="bg1"/>
                </a:solidFill>
                <a:latin typeface="Montserrat"/>
                <a:ea typeface="Montserrat"/>
                <a:cs typeface="Montserrat"/>
                <a:sym typeface="Montserrat"/>
              </a:rPr>
              <a:t>Michael@JekData.com</a:t>
            </a:r>
            <a:endParaRPr sz="800" b="1" dirty="0">
              <a:solidFill>
                <a:schemeClr val="bg1"/>
              </a:solidFill>
              <a:latin typeface="Montserrat"/>
              <a:ea typeface="Montserrat"/>
              <a:cs typeface="Montserrat"/>
              <a:sym typeface="Montserrat"/>
            </a:endParaRPr>
          </a:p>
        </p:txBody>
      </p:sp>
      <p:sp>
        <p:nvSpPr>
          <p:cNvPr id="111" name="Google Shape;111;p18"/>
          <p:cNvSpPr/>
          <p:nvPr/>
        </p:nvSpPr>
        <p:spPr>
          <a:xfrm>
            <a:off x="5611006" y="1309696"/>
            <a:ext cx="3532994" cy="3435651"/>
          </a:xfrm>
          <a:prstGeom prst="rect">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12;p18"/>
          <p:cNvSpPr txBox="1"/>
          <p:nvPr/>
        </p:nvSpPr>
        <p:spPr>
          <a:xfrm>
            <a:off x="5679585" y="1328952"/>
            <a:ext cx="3369414" cy="276995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lang="en-US" sz="1200" b="1" dirty="0">
              <a:latin typeface="Montserrat"/>
              <a:ea typeface="Montserrat"/>
              <a:cs typeface="Montserrat"/>
              <a:sym typeface="Montserrat"/>
            </a:endParaRPr>
          </a:p>
          <a:p>
            <a:pPr marL="0" lvl="0" indent="0" algn="ctr" rtl="0">
              <a:spcBef>
                <a:spcPts val="0"/>
              </a:spcBef>
              <a:spcAft>
                <a:spcPts val="0"/>
              </a:spcAft>
              <a:buNone/>
            </a:pPr>
            <a:endParaRPr lang="en-US" sz="1200" b="1" dirty="0">
              <a:latin typeface="Montserrat"/>
              <a:ea typeface="Montserrat"/>
              <a:cs typeface="Montserrat"/>
              <a:sym typeface="Montserrat"/>
            </a:endParaRPr>
          </a:p>
          <a:p>
            <a:pPr marL="0" lvl="0" indent="0" algn="ctr" rtl="0">
              <a:spcBef>
                <a:spcPts val="0"/>
              </a:spcBef>
              <a:spcAft>
                <a:spcPts val="0"/>
              </a:spcAft>
              <a:buNone/>
            </a:pPr>
            <a:endParaRPr lang="en-US" sz="1200" b="1" dirty="0">
              <a:latin typeface="Montserrat"/>
              <a:ea typeface="Montserrat"/>
              <a:cs typeface="Montserrat"/>
              <a:sym typeface="Montserrat"/>
            </a:endParaRPr>
          </a:p>
          <a:p>
            <a:pPr marL="0" lvl="0" indent="0" algn="ctr" rtl="0">
              <a:spcBef>
                <a:spcPts val="0"/>
              </a:spcBef>
              <a:spcAft>
                <a:spcPts val="0"/>
              </a:spcAft>
              <a:buNone/>
            </a:pPr>
            <a:endParaRPr lang="en-US" sz="1200" b="1" dirty="0">
              <a:latin typeface="Montserrat"/>
              <a:ea typeface="Montserrat"/>
              <a:cs typeface="Montserrat"/>
              <a:sym typeface="Montserrat"/>
            </a:endParaRPr>
          </a:p>
          <a:p>
            <a:pPr marL="0" lvl="0" indent="0" algn="ctr" rtl="0">
              <a:spcBef>
                <a:spcPts val="0"/>
              </a:spcBef>
              <a:spcAft>
                <a:spcPts val="0"/>
              </a:spcAft>
              <a:buNone/>
            </a:pPr>
            <a:endParaRPr lang="en-US" sz="1200" b="1" dirty="0">
              <a:latin typeface="Montserrat"/>
              <a:ea typeface="Montserrat"/>
              <a:cs typeface="Montserrat"/>
              <a:sym typeface="Montserrat"/>
            </a:endParaRPr>
          </a:p>
          <a:p>
            <a:pPr marL="0" lvl="0" indent="0" algn="ctr" rtl="0">
              <a:spcBef>
                <a:spcPts val="0"/>
              </a:spcBef>
              <a:spcAft>
                <a:spcPts val="0"/>
              </a:spcAft>
              <a:buNone/>
            </a:pPr>
            <a:endParaRPr lang="en-US" sz="1200" b="1" dirty="0">
              <a:latin typeface="Montserrat Medium" panose="00000600000000000000" pitchFamily="2" charset="0"/>
              <a:ea typeface="Montserrat"/>
              <a:cs typeface="Montserrat"/>
              <a:sym typeface="Montserrat"/>
            </a:endParaRPr>
          </a:p>
          <a:p>
            <a:pPr marL="0" lvl="0" indent="0" algn="ctr" rtl="0">
              <a:spcBef>
                <a:spcPts val="0"/>
              </a:spcBef>
              <a:spcAft>
                <a:spcPts val="0"/>
              </a:spcAft>
              <a:buNone/>
            </a:pPr>
            <a:endParaRPr lang="en-US" sz="1200" b="1" dirty="0">
              <a:latin typeface="Montserrat Medium" panose="00000600000000000000" pitchFamily="2" charset="0"/>
              <a:ea typeface="Montserrat"/>
              <a:cs typeface="Montserrat"/>
              <a:sym typeface="Montserrat"/>
            </a:endParaRPr>
          </a:p>
          <a:p>
            <a:pPr marL="0" lvl="0" indent="0" algn="ctr" rtl="0">
              <a:spcBef>
                <a:spcPts val="0"/>
              </a:spcBef>
              <a:spcAft>
                <a:spcPts val="0"/>
              </a:spcAft>
              <a:buNone/>
            </a:pPr>
            <a:endParaRPr lang="en-US" sz="1200" dirty="0">
              <a:latin typeface="Montserrat Medium" panose="00000600000000000000" pitchFamily="2" charset="0"/>
              <a:ea typeface="Montserrat"/>
              <a:cs typeface="Montserrat"/>
              <a:sym typeface="Montserrat"/>
            </a:endParaRPr>
          </a:p>
          <a:p>
            <a:pPr marL="0" lvl="0" indent="0" algn="ctr" rtl="0">
              <a:spcBef>
                <a:spcPts val="0"/>
              </a:spcBef>
              <a:spcAft>
                <a:spcPts val="0"/>
              </a:spcAft>
              <a:buNone/>
            </a:pPr>
            <a:endParaRPr lang="en-US" sz="1200" dirty="0">
              <a:latin typeface="Montserrat Medium" panose="00000600000000000000" pitchFamily="2" charset="0"/>
              <a:ea typeface="Montserrat"/>
              <a:cs typeface="Montserrat"/>
              <a:sym typeface="Montserrat"/>
            </a:endParaRPr>
          </a:p>
          <a:p>
            <a:pPr marL="0" lvl="0" indent="0" algn="ctr" rtl="0">
              <a:spcBef>
                <a:spcPts val="0"/>
              </a:spcBef>
              <a:spcAft>
                <a:spcPts val="0"/>
              </a:spcAft>
              <a:buNone/>
            </a:pPr>
            <a:r>
              <a:rPr lang="en-US" sz="1200" dirty="0">
                <a:latin typeface="Montserrat Medium" panose="00000600000000000000" pitchFamily="2" charset="0"/>
                <a:ea typeface="Montserrat"/>
                <a:cs typeface="Montserrat"/>
                <a:sym typeface="Montserrat"/>
              </a:rPr>
              <a:t>Our goal is to prepare your business and help you identify risks, exposures, threats, and provide you with tools and services to mitigate those risks and exposures.</a:t>
            </a:r>
            <a:endParaRPr lang="en-US" sz="1200" dirty="0">
              <a:latin typeface="Montserrat"/>
              <a:ea typeface="Montserrat"/>
              <a:cs typeface="Montserrat"/>
              <a:sym typeface="Montserrat"/>
            </a:endParaRPr>
          </a:p>
        </p:txBody>
      </p:sp>
      <p:sp>
        <p:nvSpPr>
          <p:cNvPr id="13" name="Google Shape;110;p18">
            <a:extLst>
              <a:ext uri="{FF2B5EF4-FFF2-40B4-BE49-F238E27FC236}">
                <a16:creationId xmlns:a16="http://schemas.microsoft.com/office/drawing/2014/main" id="{EF2080B8-56E6-4E9B-90F4-88D84C4526BD}"/>
              </a:ext>
            </a:extLst>
          </p:cNvPr>
          <p:cNvSpPr txBox="1"/>
          <p:nvPr/>
        </p:nvSpPr>
        <p:spPr>
          <a:xfrm>
            <a:off x="7321864" y="4808145"/>
            <a:ext cx="15585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dirty="0">
                <a:solidFill>
                  <a:schemeClr val="bg1"/>
                </a:solidFill>
                <a:latin typeface="Montserrat"/>
                <a:ea typeface="Montserrat"/>
                <a:cs typeface="Montserrat"/>
                <a:sym typeface="Montserrat"/>
              </a:rPr>
              <a:t>253.670.2410</a:t>
            </a:r>
            <a:endParaRPr sz="800" b="1" dirty="0">
              <a:solidFill>
                <a:schemeClr val="bg1"/>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26C1E8C1-918C-4534-B6AE-BDD37F3F63DA}"/>
              </a:ext>
            </a:extLst>
          </p:cNvPr>
          <p:cNvSpPr txBox="1"/>
          <p:nvPr/>
        </p:nvSpPr>
        <p:spPr>
          <a:xfrm>
            <a:off x="7091826" y="1842937"/>
            <a:ext cx="2142288" cy="646331"/>
          </a:xfrm>
          <a:prstGeom prst="rect">
            <a:avLst/>
          </a:prstGeom>
          <a:noFill/>
        </p:spPr>
        <p:txBody>
          <a:bodyPr wrap="square" rtlCol="0">
            <a:spAutoFit/>
          </a:bodyPr>
          <a:lstStyle/>
          <a:p>
            <a:pPr algn="l" fontAlgn="ctr"/>
            <a:endParaRPr lang="en-US" sz="1200" b="1" i="0" dirty="0">
              <a:effectLst/>
              <a:latin typeface="Montserrat Medium" panose="00000600000000000000" pitchFamily="2" charset="0"/>
            </a:endParaRPr>
          </a:p>
          <a:p>
            <a:pPr algn="l" fontAlgn="ctr"/>
            <a:r>
              <a:rPr lang="en-US" sz="1200" b="1" i="0" dirty="0">
                <a:effectLst/>
                <a:latin typeface="Montserrat Medium" panose="00000600000000000000" pitchFamily="2" charset="0"/>
              </a:rPr>
              <a:t>Michael Ness</a:t>
            </a:r>
          </a:p>
          <a:p>
            <a:pPr algn="l" fontAlgn="ctr"/>
            <a:r>
              <a:rPr lang="en-US" sz="1200" i="0" dirty="0">
                <a:effectLst/>
                <a:latin typeface="Montserrat Medium" panose="00000600000000000000" pitchFamily="2" charset="0"/>
              </a:rPr>
              <a:t>Managing Director</a:t>
            </a:r>
          </a:p>
        </p:txBody>
      </p:sp>
      <p:pic>
        <p:nvPicPr>
          <p:cNvPr id="4" name="Picture 3" descr="A person wearing glasses&#10;&#10;Description automatically generated with low confidence">
            <a:extLst>
              <a:ext uri="{FF2B5EF4-FFF2-40B4-BE49-F238E27FC236}">
                <a16:creationId xmlns:a16="http://schemas.microsoft.com/office/drawing/2014/main" id="{AF36283C-7046-5A3F-2668-683E3D6BA196}"/>
              </a:ext>
            </a:extLst>
          </p:cNvPr>
          <p:cNvPicPr>
            <a:picLocks noChangeAspect="1"/>
          </p:cNvPicPr>
          <p:nvPr/>
        </p:nvPicPr>
        <p:blipFill>
          <a:blip r:embed="rId3"/>
          <a:stretch>
            <a:fillRect/>
          </a:stretch>
        </p:blipFill>
        <p:spPr>
          <a:xfrm>
            <a:off x="5679585" y="1645262"/>
            <a:ext cx="1350169" cy="1256407"/>
          </a:xfrm>
          <a:prstGeom prst="rect">
            <a:avLst/>
          </a:prstGeom>
          <a:effectLst>
            <a:softEdge rad="63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656470" y="355591"/>
            <a:ext cx="7747800" cy="62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810" b="1" dirty="0">
                <a:latin typeface="Montserrat"/>
                <a:ea typeface="Montserrat"/>
                <a:cs typeface="Montserrat"/>
                <a:sym typeface="Montserrat"/>
              </a:rPr>
              <a:t>Creating Value Through Preparedness</a:t>
            </a:r>
            <a:endParaRPr sz="2810" b="1" dirty="0">
              <a:latin typeface="Montserrat"/>
              <a:ea typeface="Montserrat"/>
              <a:cs typeface="Montserrat"/>
              <a:sym typeface="Montserrat"/>
            </a:endParaRPr>
          </a:p>
        </p:txBody>
      </p:sp>
      <p:sp>
        <p:nvSpPr>
          <p:cNvPr id="119" name="Google Shape;119;p19"/>
          <p:cNvSpPr txBox="1"/>
          <p:nvPr/>
        </p:nvSpPr>
        <p:spPr>
          <a:xfrm>
            <a:off x="797287" y="1519712"/>
            <a:ext cx="4584091" cy="295462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latin typeface="Montserrat Medium" panose="00000600000000000000" pitchFamily="2" charset="0"/>
                <a:ea typeface="Montserrat"/>
                <a:cs typeface="Montserrat"/>
                <a:sym typeface="Montserrat"/>
              </a:rPr>
              <a:t>Are your existing preparedness programs adding value and supporting organization goals, mission, and vision?</a:t>
            </a:r>
            <a:endParaRPr sz="1200" dirty="0">
              <a:latin typeface="Montserrat Medium" panose="00000600000000000000" pitchFamily="2" charset="0"/>
              <a:ea typeface="Montserrat"/>
              <a:cs typeface="Montserrat"/>
              <a:sym typeface="Montserrat"/>
            </a:endParaRPr>
          </a:p>
          <a:p>
            <a:pPr marL="0" lvl="0" indent="0" algn="l" rtl="0">
              <a:spcBef>
                <a:spcPts val="0"/>
              </a:spcBef>
              <a:spcAft>
                <a:spcPts val="0"/>
              </a:spcAft>
              <a:buNone/>
            </a:pPr>
            <a:endParaRPr sz="1200" dirty="0">
              <a:latin typeface="Montserrat Medium" panose="00000600000000000000" pitchFamily="2" charset="0"/>
              <a:ea typeface="Montserrat"/>
              <a:cs typeface="Montserrat"/>
              <a:sym typeface="Montserrat"/>
            </a:endParaRPr>
          </a:p>
          <a:p>
            <a:pPr marL="0" lvl="0" indent="0" algn="l" rtl="0">
              <a:spcBef>
                <a:spcPts val="0"/>
              </a:spcBef>
              <a:spcAft>
                <a:spcPts val="0"/>
              </a:spcAft>
              <a:buNone/>
            </a:pPr>
            <a:r>
              <a:rPr lang="en-US" sz="1200" dirty="0">
                <a:latin typeface="Montserrat Medium" panose="00000600000000000000" pitchFamily="2" charset="0"/>
                <a:ea typeface="Montserrat"/>
                <a:cs typeface="Montserrat"/>
                <a:sym typeface="Montserrat"/>
              </a:rPr>
              <a:t>Every year, 2 million people experience some form of workplace violence.</a:t>
            </a:r>
          </a:p>
          <a:p>
            <a:pPr marL="0" lvl="0" indent="0" algn="l" rtl="0">
              <a:spcBef>
                <a:spcPts val="0"/>
              </a:spcBef>
              <a:spcAft>
                <a:spcPts val="0"/>
              </a:spcAft>
              <a:buNone/>
            </a:pPr>
            <a:endParaRPr lang="en-US" sz="1200" dirty="0">
              <a:latin typeface="Montserrat Medium" panose="00000600000000000000" pitchFamily="2" charset="0"/>
              <a:ea typeface="Montserrat"/>
              <a:cs typeface="Montserrat"/>
              <a:sym typeface="Montserrat"/>
            </a:endParaRPr>
          </a:p>
          <a:p>
            <a:pPr marL="0" lvl="0" indent="0" algn="l" rtl="0">
              <a:spcBef>
                <a:spcPts val="0"/>
              </a:spcBef>
              <a:spcAft>
                <a:spcPts val="0"/>
              </a:spcAft>
              <a:buNone/>
            </a:pPr>
            <a:r>
              <a:rPr lang="en-US" sz="1200" dirty="0">
                <a:latin typeface="Montserrat Medium" panose="00000600000000000000" pitchFamily="2" charset="0"/>
                <a:ea typeface="Montserrat"/>
                <a:cs typeface="Montserrat"/>
                <a:sym typeface="Montserrat"/>
              </a:rPr>
              <a:t>One in seven people doesn’t feel safe in their workplace.</a:t>
            </a:r>
          </a:p>
          <a:p>
            <a:pPr marL="0" lvl="0" indent="0" algn="l" rtl="0">
              <a:spcBef>
                <a:spcPts val="0"/>
              </a:spcBef>
              <a:spcAft>
                <a:spcPts val="0"/>
              </a:spcAft>
              <a:buNone/>
            </a:pPr>
            <a:endParaRPr sz="1200" dirty="0">
              <a:latin typeface="Montserrat Medium" panose="00000600000000000000" pitchFamily="2" charset="0"/>
              <a:ea typeface="Montserrat"/>
              <a:cs typeface="Montserrat"/>
              <a:sym typeface="Montserrat"/>
            </a:endParaRPr>
          </a:p>
          <a:p>
            <a:pPr marL="0" lvl="0" indent="0" algn="l" rtl="0">
              <a:spcBef>
                <a:spcPts val="0"/>
              </a:spcBef>
              <a:spcAft>
                <a:spcPts val="0"/>
              </a:spcAft>
              <a:buNone/>
            </a:pPr>
            <a:r>
              <a:rPr lang="en-US" sz="1200" dirty="0">
                <a:latin typeface="Montserrat Medium" panose="00000600000000000000" pitchFamily="2" charset="0"/>
                <a:ea typeface="Montserrat"/>
                <a:cs typeface="Montserrat"/>
                <a:sym typeface="Montserrat"/>
              </a:rPr>
              <a:t>In 2020, 30% of the people said they were unaware of their company’s safety plan.</a:t>
            </a:r>
          </a:p>
          <a:p>
            <a:pPr marL="0" lvl="0" indent="0" algn="l" rtl="0">
              <a:spcBef>
                <a:spcPts val="0"/>
              </a:spcBef>
              <a:spcAft>
                <a:spcPts val="0"/>
              </a:spcAft>
              <a:buNone/>
            </a:pPr>
            <a:endParaRPr lang="en-US" sz="1200" dirty="0">
              <a:latin typeface="Montserrat Medium" panose="00000600000000000000" pitchFamily="2" charset="0"/>
              <a:ea typeface="Montserrat"/>
              <a:cs typeface="Montserrat"/>
              <a:sym typeface="Montserrat"/>
            </a:endParaRPr>
          </a:p>
          <a:p>
            <a:pPr marL="0" lvl="0" indent="0" algn="l" rtl="0">
              <a:spcBef>
                <a:spcPts val="0"/>
              </a:spcBef>
              <a:spcAft>
                <a:spcPts val="0"/>
              </a:spcAft>
              <a:buNone/>
            </a:pPr>
            <a:r>
              <a:rPr lang="en-US" sz="1200" dirty="0">
                <a:latin typeface="Montserrat Medium" panose="00000600000000000000" pitchFamily="2" charset="0"/>
                <a:ea typeface="Montserrat"/>
                <a:cs typeface="Montserrat"/>
                <a:sym typeface="Montserrat"/>
              </a:rPr>
              <a:t>60.4 million Americans have been bullied at their workplace.</a:t>
            </a:r>
          </a:p>
          <a:p>
            <a:pPr marL="0" lvl="0" indent="0" algn="l" rtl="0">
              <a:spcBef>
                <a:spcPts val="0"/>
              </a:spcBef>
              <a:spcAft>
                <a:spcPts val="0"/>
              </a:spcAft>
              <a:buNone/>
            </a:pPr>
            <a:endParaRPr lang="en-US" sz="1200" dirty="0">
              <a:latin typeface="Montserrat Medium" panose="00000600000000000000" pitchFamily="2" charset="0"/>
              <a:ea typeface="Montserrat"/>
              <a:cs typeface="Montserrat"/>
              <a:sym typeface="Montserrat"/>
            </a:endParaRPr>
          </a:p>
          <a:p>
            <a:pPr marL="0" lvl="0" indent="0" algn="l" rtl="0">
              <a:spcBef>
                <a:spcPts val="0"/>
              </a:spcBef>
              <a:spcAft>
                <a:spcPts val="0"/>
              </a:spcAft>
              <a:buNone/>
            </a:pPr>
            <a:r>
              <a:rPr lang="en-US" sz="1200" dirty="0">
                <a:latin typeface="Montserrat Medium" panose="00000600000000000000" pitchFamily="2" charset="0"/>
                <a:ea typeface="Montserrat"/>
                <a:cs typeface="Montserrat"/>
                <a:sym typeface="Montserrat"/>
              </a:rPr>
              <a:t>Source: </a:t>
            </a:r>
            <a:r>
              <a:rPr lang="en-US" sz="1200" dirty="0">
                <a:latin typeface="Montserrat Medium" panose="00000600000000000000" pitchFamily="2" charset="0"/>
                <a:ea typeface="Montserrat"/>
                <a:cs typeface="Montserrat"/>
                <a:sym typeface="Montserrat"/>
                <a:hlinkClick r:id="rId3"/>
              </a:rPr>
              <a:t>https://techjury.net/</a:t>
            </a:r>
            <a:r>
              <a:rPr lang="en-US" sz="1200" dirty="0">
                <a:latin typeface="Montserrat Medium" panose="00000600000000000000" pitchFamily="2" charset="0"/>
                <a:ea typeface="Montserrat"/>
                <a:cs typeface="Montserrat"/>
                <a:sym typeface="Montserrat"/>
              </a:rPr>
              <a:t> </a:t>
            </a:r>
            <a:endParaRPr sz="1200" dirty="0">
              <a:latin typeface="Montserrat Medium" panose="00000600000000000000" pitchFamily="2" charset="0"/>
              <a:ea typeface="Montserrat"/>
              <a:cs typeface="Montserrat"/>
              <a:sym typeface="Montserrat"/>
            </a:endParaRPr>
          </a:p>
        </p:txBody>
      </p:sp>
      <p:sp>
        <p:nvSpPr>
          <p:cNvPr id="121" name="Google Shape;121;p19"/>
          <p:cNvSpPr txBox="1"/>
          <p:nvPr/>
        </p:nvSpPr>
        <p:spPr>
          <a:xfrm>
            <a:off x="489164" y="4797655"/>
            <a:ext cx="2711798"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b="1" dirty="0">
                <a:solidFill>
                  <a:schemeClr val="bg1"/>
                </a:solidFill>
                <a:latin typeface="Montserrat"/>
                <a:ea typeface="Montserrat"/>
                <a:cs typeface="Montserrat"/>
                <a:sym typeface="Montserrat"/>
              </a:rPr>
              <a:t>Michael D. Ness, Business Risk Consulting</a:t>
            </a:r>
          </a:p>
        </p:txBody>
      </p:sp>
      <p:sp>
        <p:nvSpPr>
          <p:cNvPr id="122" name="Google Shape;122;p19"/>
          <p:cNvSpPr txBox="1"/>
          <p:nvPr/>
        </p:nvSpPr>
        <p:spPr>
          <a:xfrm>
            <a:off x="4087125" y="4790344"/>
            <a:ext cx="15585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800" b="1" dirty="0">
                <a:solidFill>
                  <a:schemeClr val="bg1"/>
                </a:solidFill>
                <a:latin typeface="Montserrat"/>
                <a:ea typeface="Montserrat"/>
                <a:cs typeface="Montserrat"/>
                <a:sym typeface="Montserrat"/>
              </a:rPr>
              <a:t>Michael@JekData.com</a:t>
            </a:r>
          </a:p>
        </p:txBody>
      </p:sp>
      <p:sp>
        <p:nvSpPr>
          <p:cNvPr id="123" name="Google Shape;123;p19"/>
          <p:cNvSpPr/>
          <p:nvPr/>
        </p:nvSpPr>
        <p:spPr>
          <a:xfrm>
            <a:off x="5410401" y="1303558"/>
            <a:ext cx="3508800" cy="3425124"/>
          </a:xfrm>
          <a:prstGeom prst="rect">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24;p19"/>
          <p:cNvSpPr txBox="1"/>
          <p:nvPr/>
        </p:nvSpPr>
        <p:spPr>
          <a:xfrm>
            <a:off x="5546784" y="1339543"/>
            <a:ext cx="3279300" cy="3693288"/>
          </a:xfrm>
          <a:prstGeom prst="rect">
            <a:avLst/>
          </a:prstGeom>
          <a:noFill/>
          <a:ln>
            <a:noFill/>
          </a:ln>
        </p:spPr>
        <p:txBody>
          <a:bodyPr spcFirstLastPara="1" wrap="square" lIns="91425" tIns="91425" rIns="91425" bIns="91425" anchor="t" anchorCtr="0">
            <a:spAutoFit/>
          </a:bodyPr>
          <a:lstStyle/>
          <a:p>
            <a:pPr marL="228600" lvl="0" indent="-228600" rtl="0">
              <a:spcBef>
                <a:spcPts val="0"/>
              </a:spcBef>
              <a:spcAft>
                <a:spcPts val="0"/>
              </a:spcAft>
              <a:buClr>
                <a:schemeClr val="dk1"/>
              </a:buClr>
              <a:buSzPts val="1100"/>
              <a:buFont typeface="Arial"/>
              <a:buAutoNum type="arabicParenR"/>
            </a:pPr>
            <a:endParaRPr lang="en-US" sz="1200" dirty="0">
              <a:solidFill>
                <a:schemeClr val="dk1"/>
              </a:solidFill>
              <a:latin typeface="Montserrat Medium" panose="00000600000000000000" pitchFamily="2" charset="0"/>
              <a:ea typeface="Montserrat"/>
              <a:cs typeface="Montserrat"/>
              <a:sym typeface="Montserrat"/>
            </a:endParaRPr>
          </a:p>
          <a:p>
            <a:pPr marL="228600" lvl="0" indent="-228600" rtl="0">
              <a:spcBef>
                <a:spcPts val="0"/>
              </a:spcBef>
              <a:spcAft>
                <a:spcPts val="0"/>
              </a:spcAft>
              <a:buClr>
                <a:schemeClr val="dk1"/>
              </a:buClr>
              <a:buSzPts val="1100"/>
              <a:buFont typeface="Arial"/>
              <a:buAutoNum type="arabicParenR"/>
            </a:pPr>
            <a:r>
              <a:rPr lang="en-US" sz="1200" dirty="0">
                <a:solidFill>
                  <a:schemeClr val="dk1"/>
                </a:solidFill>
                <a:latin typeface="Montserrat Medium" panose="00000600000000000000" pitchFamily="2" charset="0"/>
                <a:ea typeface="Montserrat"/>
                <a:cs typeface="Montserrat"/>
                <a:sym typeface="Montserrat"/>
              </a:rPr>
              <a:t>A break in continuity can cost $10,000/hour at minimum</a:t>
            </a:r>
          </a:p>
          <a:p>
            <a:pPr marL="228600" lvl="0" indent="-228600" algn="ctr" rtl="0">
              <a:spcBef>
                <a:spcPts val="0"/>
              </a:spcBef>
              <a:spcAft>
                <a:spcPts val="0"/>
              </a:spcAft>
              <a:buClr>
                <a:schemeClr val="dk1"/>
              </a:buClr>
              <a:buSzPts val="1100"/>
              <a:buFont typeface="Arial"/>
              <a:buAutoNum type="arabicParenR"/>
            </a:pPr>
            <a:endParaRPr lang="en-US" sz="1200" dirty="0">
              <a:solidFill>
                <a:schemeClr val="dk1"/>
              </a:solidFill>
              <a:latin typeface="Montserrat Medium" panose="00000600000000000000" pitchFamily="2" charset="0"/>
              <a:ea typeface="Montserrat"/>
              <a:cs typeface="Montserrat"/>
              <a:sym typeface="Montserrat"/>
            </a:endParaRPr>
          </a:p>
          <a:p>
            <a:pPr marL="228600" lvl="0" indent="-228600" rtl="0">
              <a:spcBef>
                <a:spcPts val="0"/>
              </a:spcBef>
              <a:spcAft>
                <a:spcPts val="0"/>
              </a:spcAft>
              <a:buClr>
                <a:schemeClr val="dk1"/>
              </a:buClr>
              <a:buSzPts val="1100"/>
              <a:buFont typeface="Arial"/>
              <a:buAutoNum type="arabicParenR"/>
            </a:pPr>
            <a:r>
              <a:rPr lang="en-US" sz="1200" dirty="0">
                <a:solidFill>
                  <a:schemeClr val="dk1"/>
                </a:solidFill>
                <a:latin typeface="Montserrat Medium" panose="00000600000000000000" pitchFamily="2" charset="0"/>
                <a:ea typeface="Montserrat"/>
                <a:cs typeface="Montserrat"/>
                <a:sym typeface="Montserrat"/>
              </a:rPr>
              <a:t>100,000 small businesses were forced to close permanently during COVID-19</a:t>
            </a:r>
          </a:p>
          <a:p>
            <a:pPr marL="228600" lvl="0" indent="-228600" rtl="0">
              <a:spcBef>
                <a:spcPts val="0"/>
              </a:spcBef>
              <a:spcAft>
                <a:spcPts val="0"/>
              </a:spcAft>
              <a:buClr>
                <a:schemeClr val="dk1"/>
              </a:buClr>
              <a:buSzPts val="1100"/>
              <a:buFont typeface="Arial"/>
              <a:buAutoNum type="arabicParenR"/>
            </a:pPr>
            <a:endParaRPr lang="en-US" sz="1200" dirty="0">
              <a:solidFill>
                <a:schemeClr val="dk1"/>
              </a:solidFill>
              <a:latin typeface="Montserrat Medium" panose="00000600000000000000" pitchFamily="2" charset="0"/>
              <a:ea typeface="Montserrat"/>
              <a:cs typeface="Montserrat"/>
              <a:sym typeface="Montserrat"/>
            </a:endParaRPr>
          </a:p>
          <a:p>
            <a:pPr marL="228600" lvl="0" indent="-228600" rtl="0">
              <a:spcBef>
                <a:spcPts val="0"/>
              </a:spcBef>
              <a:spcAft>
                <a:spcPts val="0"/>
              </a:spcAft>
              <a:buClr>
                <a:schemeClr val="dk1"/>
              </a:buClr>
              <a:buSzPts val="1100"/>
              <a:buFont typeface="Arial"/>
              <a:buAutoNum type="arabicParenR"/>
            </a:pPr>
            <a:r>
              <a:rPr lang="en-US" sz="1200" dirty="0">
                <a:solidFill>
                  <a:schemeClr val="dk1"/>
                </a:solidFill>
                <a:latin typeface="Montserrat Medium" panose="00000600000000000000" pitchFamily="2" charset="0"/>
                <a:ea typeface="Montserrat"/>
                <a:cs typeface="Montserrat"/>
                <a:sym typeface="Montserrat"/>
              </a:rPr>
              <a:t>External threat actors make up 70% of threats</a:t>
            </a:r>
          </a:p>
          <a:p>
            <a:pPr marL="228600" lvl="0" indent="-228600" rtl="0">
              <a:spcBef>
                <a:spcPts val="0"/>
              </a:spcBef>
              <a:spcAft>
                <a:spcPts val="0"/>
              </a:spcAft>
              <a:buClr>
                <a:schemeClr val="dk1"/>
              </a:buClr>
              <a:buSzPts val="1100"/>
              <a:buFont typeface="Arial"/>
              <a:buAutoNum type="arabicParenR"/>
            </a:pPr>
            <a:endParaRPr lang="en-US" sz="1200" dirty="0">
              <a:solidFill>
                <a:schemeClr val="dk1"/>
              </a:solidFill>
              <a:latin typeface="Montserrat Medium" panose="00000600000000000000" pitchFamily="2" charset="0"/>
              <a:ea typeface="Montserrat"/>
              <a:cs typeface="Montserrat"/>
              <a:sym typeface="Montserrat"/>
            </a:endParaRPr>
          </a:p>
          <a:p>
            <a:pPr marL="228600" lvl="0" indent="-228600" rtl="0">
              <a:spcBef>
                <a:spcPts val="0"/>
              </a:spcBef>
              <a:spcAft>
                <a:spcPts val="0"/>
              </a:spcAft>
              <a:buClr>
                <a:schemeClr val="dk1"/>
              </a:buClr>
              <a:buSzPts val="1100"/>
              <a:buFont typeface="Arial"/>
              <a:buAutoNum type="arabicParenR"/>
            </a:pPr>
            <a:r>
              <a:rPr lang="en-US" sz="1200" dirty="0">
                <a:solidFill>
                  <a:schemeClr val="dk1"/>
                </a:solidFill>
                <a:latin typeface="Montserrat Medium" panose="00000600000000000000" pitchFamily="2" charset="0"/>
                <a:ea typeface="Montserrat"/>
                <a:cs typeface="Montserrat"/>
                <a:sym typeface="Montserrat"/>
              </a:rPr>
              <a:t>75% of companies have suffered supply chain disruption</a:t>
            </a:r>
          </a:p>
          <a:p>
            <a:pPr marL="228600" lvl="0" indent="-228600" rtl="0">
              <a:spcBef>
                <a:spcPts val="0"/>
              </a:spcBef>
              <a:spcAft>
                <a:spcPts val="0"/>
              </a:spcAft>
              <a:buClr>
                <a:schemeClr val="dk1"/>
              </a:buClr>
              <a:buSzPts val="1100"/>
              <a:buFont typeface="Arial"/>
              <a:buAutoNum type="arabicParenR"/>
            </a:pPr>
            <a:endParaRPr lang="en-US" sz="1200" dirty="0">
              <a:solidFill>
                <a:schemeClr val="dk1"/>
              </a:solidFill>
              <a:latin typeface="Montserrat Medium" panose="00000600000000000000" pitchFamily="2" charset="0"/>
              <a:ea typeface="Montserrat"/>
              <a:cs typeface="Montserrat"/>
              <a:sym typeface="Montserrat"/>
            </a:endParaRPr>
          </a:p>
          <a:p>
            <a:pPr marL="228600" lvl="0" indent="-228600" rtl="0">
              <a:spcBef>
                <a:spcPts val="0"/>
              </a:spcBef>
              <a:spcAft>
                <a:spcPts val="0"/>
              </a:spcAft>
              <a:buClr>
                <a:schemeClr val="dk1"/>
              </a:buClr>
              <a:buSzPts val="1100"/>
              <a:buFont typeface="Arial"/>
              <a:buAutoNum type="arabicParenR"/>
            </a:pPr>
            <a:r>
              <a:rPr lang="en-US" sz="1200" dirty="0">
                <a:solidFill>
                  <a:schemeClr val="dk1"/>
                </a:solidFill>
                <a:latin typeface="Montserrat Medium" panose="00000600000000000000" pitchFamily="2" charset="0"/>
                <a:ea typeface="Montserrat"/>
                <a:cs typeface="Montserrat"/>
                <a:sym typeface="Montserrat"/>
              </a:rPr>
              <a:t>33% of network folders are not protected at all</a:t>
            </a:r>
          </a:p>
          <a:p>
            <a:pPr lvl="0" rtl="0">
              <a:spcBef>
                <a:spcPts val="0"/>
              </a:spcBef>
              <a:spcAft>
                <a:spcPts val="0"/>
              </a:spcAft>
              <a:buClr>
                <a:schemeClr val="dk1"/>
              </a:buClr>
              <a:buSzPts val="1100"/>
            </a:pPr>
            <a:endParaRPr lang="en-US" sz="1200" dirty="0">
              <a:solidFill>
                <a:schemeClr val="dk1"/>
              </a:solidFill>
              <a:latin typeface="Montserrat Medium" panose="00000600000000000000" pitchFamily="2" charset="0"/>
              <a:ea typeface="Montserrat"/>
              <a:cs typeface="Montserrat"/>
              <a:sym typeface="Montserrat"/>
            </a:endParaRPr>
          </a:p>
          <a:p>
            <a:pPr lvl="0" rtl="0">
              <a:spcBef>
                <a:spcPts val="0"/>
              </a:spcBef>
              <a:spcAft>
                <a:spcPts val="0"/>
              </a:spcAft>
              <a:buClr>
                <a:schemeClr val="dk1"/>
              </a:buClr>
              <a:buSzPts val="1100"/>
            </a:pPr>
            <a:r>
              <a:rPr lang="en-US" sz="1200" dirty="0">
                <a:solidFill>
                  <a:schemeClr val="dk1"/>
                </a:solidFill>
                <a:latin typeface="Montserrat Medium" panose="00000600000000000000" pitchFamily="2" charset="0"/>
                <a:ea typeface="Montserrat"/>
                <a:cs typeface="Montserrat"/>
                <a:sym typeface="Montserrat"/>
              </a:rPr>
              <a:t>Source: </a:t>
            </a:r>
            <a:r>
              <a:rPr lang="en-US" sz="1200" dirty="0">
                <a:solidFill>
                  <a:schemeClr val="dk1"/>
                </a:solidFill>
                <a:latin typeface="Montserrat Medium" panose="00000600000000000000" pitchFamily="2" charset="0"/>
                <a:ea typeface="Montserrat"/>
                <a:cs typeface="Montserrat"/>
                <a:sym typeface="Montserrat"/>
                <a:hlinkClick r:id="rId4"/>
              </a:rPr>
              <a:t>https://invenioit.com/</a:t>
            </a:r>
            <a:r>
              <a:rPr lang="en-US" sz="1200" dirty="0">
                <a:solidFill>
                  <a:schemeClr val="dk1"/>
                </a:solidFill>
                <a:latin typeface="Montserrat Medium" panose="00000600000000000000" pitchFamily="2" charset="0"/>
                <a:ea typeface="Montserrat"/>
                <a:cs typeface="Montserrat"/>
                <a:sym typeface="Montserrat"/>
              </a:rPr>
              <a:t> </a:t>
            </a:r>
          </a:p>
          <a:p>
            <a:pPr lvl="0" algn="ctr" rtl="0">
              <a:spcBef>
                <a:spcPts val="0"/>
              </a:spcBef>
              <a:spcAft>
                <a:spcPts val="0"/>
              </a:spcAft>
              <a:buClr>
                <a:schemeClr val="dk1"/>
              </a:buClr>
              <a:buSzPts val="1100"/>
            </a:pPr>
            <a:r>
              <a:rPr lang="en-US" sz="1200" dirty="0">
                <a:solidFill>
                  <a:schemeClr val="dk1"/>
                </a:solidFill>
                <a:latin typeface="Montserrat Medium" panose="00000600000000000000" pitchFamily="2" charset="0"/>
                <a:ea typeface="Montserrat"/>
                <a:cs typeface="Montserrat"/>
                <a:sym typeface="Montserrat"/>
              </a:rPr>
              <a:t> </a:t>
            </a:r>
            <a:endParaRPr sz="1200" dirty="0">
              <a:solidFill>
                <a:schemeClr val="dk1"/>
              </a:solidFill>
              <a:latin typeface="Montserrat Medium" panose="00000600000000000000" pitchFamily="2" charset="0"/>
              <a:ea typeface="Montserrat"/>
              <a:cs typeface="Montserrat"/>
              <a:sym typeface="Montserrat"/>
            </a:endParaRPr>
          </a:p>
        </p:txBody>
      </p:sp>
      <p:pic>
        <p:nvPicPr>
          <p:cNvPr id="4" name="Picture 3">
            <a:extLst>
              <a:ext uri="{FF2B5EF4-FFF2-40B4-BE49-F238E27FC236}">
                <a16:creationId xmlns:a16="http://schemas.microsoft.com/office/drawing/2014/main" id="{5733D90E-64F9-4711-9D5A-CF7BD3FD7A99}"/>
              </a:ext>
            </a:extLst>
          </p:cNvPr>
          <p:cNvPicPr>
            <a:picLocks noChangeAspect="1"/>
          </p:cNvPicPr>
          <p:nvPr/>
        </p:nvPicPr>
        <p:blipFill>
          <a:blip r:embed="rId5"/>
          <a:stretch>
            <a:fillRect/>
          </a:stretch>
        </p:blipFill>
        <p:spPr>
          <a:xfrm>
            <a:off x="3791644" y="2416288"/>
            <a:ext cx="1560711" cy="310923"/>
          </a:xfrm>
          <a:prstGeom prst="rect">
            <a:avLst/>
          </a:prstGeom>
        </p:spPr>
      </p:pic>
      <p:pic>
        <p:nvPicPr>
          <p:cNvPr id="5" name="Picture 4">
            <a:extLst>
              <a:ext uri="{FF2B5EF4-FFF2-40B4-BE49-F238E27FC236}">
                <a16:creationId xmlns:a16="http://schemas.microsoft.com/office/drawing/2014/main" id="{2222268A-6872-46E4-960C-B1652E746D2C}"/>
              </a:ext>
            </a:extLst>
          </p:cNvPr>
          <p:cNvPicPr>
            <a:picLocks noChangeAspect="1"/>
          </p:cNvPicPr>
          <p:nvPr/>
        </p:nvPicPr>
        <p:blipFill>
          <a:blip r:embed="rId5"/>
          <a:stretch>
            <a:fillRect/>
          </a:stretch>
        </p:blipFill>
        <p:spPr>
          <a:xfrm>
            <a:off x="7186434" y="4781525"/>
            <a:ext cx="1560711" cy="3109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550725" y="163400"/>
            <a:ext cx="7747800" cy="1085444"/>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SzPts val="990"/>
              <a:buNone/>
            </a:pPr>
            <a:r>
              <a:rPr lang="en" sz="2810" b="1" dirty="0">
                <a:latin typeface="Montserrat"/>
                <a:ea typeface="Montserrat"/>
                <a:cs typeface="Montserrat"/>
                <a:sym typeface="Montserrat"/>
              </a:rPr>
              <a:t>Creating Value Through Leadership</a:t>
            </a:r>
            <a:br>
              <a:rPr lang="en" sz="2810" b="1" dirty="0">
                <a:latin typeface="Montserrat"/>
                <a:ea typeface="Montserrat"/>
                <a:cs typeface="Montserrat"/>
                <a:sym typeface="Montserrat"/>
              </a:rPr>
            </a:br>
            <a:r>
              <a:rPr lang="en" sz="1200" b="1" dirty="0">
                <a:latin typeface="Montserrat"/>
                <a:ea typeface="Montserrat"/>
                <a:cs typeface="Montserrat"/>
                <a:sym typeface="Montserrat"/>
              </a:rPr>
              <a:t>Process Improvement and the principles of “Lean Methodology”</a:t>
            </a:r>
            <a:endParaRPr sz="2810" b="1" dirty="0">
              <a:latin typeface="Montserrat"/>
              <a:ea typeface="Montserrat"/>
              <a:cs typeface="Montserrat"/>
              <a:sym typeface="Montserrat"/>
            </a:endParaRPr>
          </a:p>
        </p:txBody>
      </p:sp>
      <p:sp>
        <p:nvSpPr>
          <p:cNvPr id="133" name="Google Shape;133;p20"/>
          <p:cNvSpPr txBox="1"/>
          <p:nvPr/>
        </p:nvSpPr>
        <p:spPr>
          <a:xfrm>
            <a:off x="420675" y="4800324"/>
            <a:ext cx="2458500"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b="1" dirty="0">
                <a:solidFill>
                  <a:schemeClr val="bg1"/>
                </a:solidFill>
                <a:latin typeface="Montserrat"/>
                <a:ea typeface="Montserrat"/>
                <a:cs typeface="Montserrat"/>
                <a:sym typeface="Montserrat"/>
              </a:rPr>
              <a:t>Michael D. Ness, Business Risk Consulting</a:t>
            </a:r>
          </a:p>
        </p:txBody>
      </p:sp>
      <p:sp>
        <p:nvSpPr>
          <p:cNvPr id="134" name="Google Shape;134;p20"/>
          <p:cNvSpPr txBox="1"/>
          <p:nvPr/>
        </p:nvSpPr>
        <p:spPr>
          <a:xfrm>
            <a:off x="4185117" y="4790579"/>
            <a:ext cx="15585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dirty="0">
                <a:solidFill>
                  <a:schemeClr val="bg1"/>
                </a:solidFill>
                <a:latin typeface="Montserrat"/>
                <a:ea typeface="Montserrat"/>
                <a:cs typeface="Montserrat"/>
                <a:sym typeface="Montserrat"/>
              </a:rPr>
              <a:t>Michael@Jekdata.com</a:t>
            </a:r>
            <a:endParaRPr sz="800" b="1" dirty="0">
              <a:solidFill>
                <a:schemeClr val="bg1"/>
              </a:solidFill>
              <a:latin typeface="Montserrat"/>
              <a:ea typeface="Montserrat"/>
              <a:cs typeface="Montserrat"/>
              <a:sym typeface="Montserrat"/>
            </a:endParaRPr>
          </a:p>
        </p:txBody>
      </p:sp>
      <p:sp>
        <p:nvSpPr>
          <p:cNvPr id="135" name="Google Shape;135;p20"/>
          <p:cNvSpPr/>
          <p:nvPr/>
        </p:nvSpPr>
        <p:spPr>
          <a:xfrm>
            <a:off x="3419580" y="1665426"/>
            <a:ext cx="2399700" cy="2323200"/>
          </a:xfrm>
          <a:prstGeom prst="rect">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20"/>
          <p:cNvSpPr/>
          <p:nvPr/>
        </p:nvSpPr>
        <p:spPr>
          <a:xfrm>
            <a:off x="5984064" y="1654637"/>
            <a:ext cx="2399700" cy="2323200"/>
          </a:xfrm>
          <a:prstGeom prst="rect">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20"/>
          <p:cNvSpPr/>
          <p:nvPr/>
        </p:nvSpPr>
        <p:spPr>
          <a:xfrm>
            <a:off x="861670" y="1654637"/>
            <a:ext cx="2399700" cy="2323200"/>
          </a:xfrm>
          <a:prstGeom prst="rect">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20"/>
          <p:cNvSpPr/>
          <p:nvPr/>
        </p:nvSpPr>
        <p:spPr>
          <a:xfrm>
            <a:off x="1793680" y="1839247"/>
            <a:ext cx="525900" cy="525900"/>
          </a:xfrm>
          <a:prstGeom prst="ellipse">
            <a:avLst/>
          </a:prstGeom>
          <a:solidFill>
            <a:srgbClr val="0072CE"/>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20"/>
          <p:cNvSpPr/>
          <p:nvPr/>
        </p:nvSpPr>
        <p:spPr>
          <a:xfrm>
            <a:off x="4309050" y="1797625"/>
            <a:ext cx="525900" cy="525900"/>
          </a:xfrm>
          <a:prstGeom prst="ellipse">
            <a:avLst/>
          </a:prstGeom>
          <a:solidFill>
            <a:srgbClr val="0072CE"/>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40;p20"/>
          <p:cNvSpPr/>
          <p:nvPr/>
        </p:nvSpPr>
        <p:spPr>
          <a:xfrm>
            <a:off x="7026975" y="1797625"/>
            <a:ext cx="525900" cy="525900"/>
          </a:xfrm>
          <a:prstGeom prst="ellipse">
            <a:avLst/>
          </a:prstGeom>
          <a:solidFill>
            <a:srgbClr val="0072CE"/>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41;p20"/>
          <p:cNvSpPr txBox="1"/>
          <p:nvPr/>
        </p:nvSpPr>
        <p:spPr>
          <a:xfrm>
            <a:off x="815529" y="2438686"/>
            <a:ext cx="2406986"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latin typeface="Montserrat Medium" panose="00000600000000000000" pitchFamily="2" charset="0"/>
                <a:ea typeface="Montserrat"/>
                <a:cs typeface="Montserrat"/>
                <a:sym typeface="Montserrat"/>
              </a:rPr>
              <a:t>Preparedness</a:t>
            </a:r>
            <a:endParaRPr b="1" dirty="0">
              <a:latin typeface="Montserrat Medium" panose="00000600000000000000" pitchFamily="2" charset="0"/>
              <a:ea typeface="Montserrat"/>
              <a:cs typeface="Montserrat"/>
              <a:sym typeface="Montserrat"/>
            </a:endParaRPr>
          </a:p>
        </p:txBody>
      </p:sp>
      <p:sp>
        <p:nvSpPr>
          <p:cNvPr id="142" name="Google Shape;142;p20"/>
          <p:cNvSpPr txBox="1"/>
          <p:nvPr/>
        </p:nvSpPr>
        <p:spPr>
          <a:xfrm>
            <a:off x="3228383" y="2397064"/>
            <a:ext cx="2793355"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latin typeface="Montserrat Medium" panose="00000600000000000000" pitchFamily="2" charset="0"/>
                <a:ea typeface="Montserrat"/>
                <a:cs typeface="Montserrat"/>
                <a:sym typeface="Montserrat"/>
              </a:rPr>
              <a:t>Security / WPV</a:t>
            </a:r>
            <a:endParaRPr b="1" dirty="0">
              <a:latin typeface="Montserrat Medium" panose="00000600000000000000" pitchFamily="2" charset="0"/>
              <a:ea typeface="Montserrat"/>
              <a:cs typeface="Montserrat"/>
              <a:sym typeface="Montserrat"/>
            </a:endParaRPr>
          </a:p>
        </p:txBody>
      </p:sp>
      <p:sp>
        <p:nvSpPr>
          <p:cNvPr id="143" name="Google Shape;143;p20"/>
          <p:cNvSpPr txBox="1"/>
          <p:nvPr/>
        </p:nvSpPr>
        <p:spPr>
          <a:xfrm>
            <a:off x="6281325" y="2371650"/>
            <a:ext cx="20172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latin typeface="Montserrat Medium" panose="00000600000000000000" pitchFamily="2" charset="0"/>
                <a:ea typeface="Montserrat"/>
                <a:cs typeface="Montserrat"/>
                <a:sym typeface="Montserrat"/>
              </a:rPr>
              <a:t>Continuity</a:t>
            </a:r>
            <a:endParaRPr b="1" dirty="0">
              <a:latin typeface="Montserrat Medium" panose="00000600000000000000" pitchFamily="2" charset="0"/>
              <a:ea typeface="Montserrat"/>
              <a:cs typeface="Montserrat"/>
              <a:sym typeface="Montserrat"/>
            </a:endParaRPr>
          </a:p>
        </p:txBody>
      </p:sp>
      <p:sp>
        <p:nvSpPr>
          <p:cNvPr id="144" name="Google Shape;144;p20"/>
          <p:cNvSpPr txBox="1"/>
          <p:nvPr/>
        </p:nvSpPr>
        <p:spPr>
          <a:xfrm>
            <a:off x="1273928" y="2781207"/>
            <a:ext cx="2050200" cy="120029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dirty="0">
                <a:latin typeface="Montserrat Medium" panose="00000600000000000000" pitchFamily="2" charset="0"/>
                <a:ea typeface="Montserrat"/>
                <a:cs typeface="Montserrat"/>
                <a:sym typeface="Montserrat"/>
              </a:rPr>
              <a:t>Opportunity:</a:t>
            </a:r>
            <a:r>
              <a:rPr lang="en" sz="1100" dirty="0">
                <a:latin typeface="Montserrat Medium" panose="00000600000000000000" pitchFamily="2" charset="0"/>
                <a:ea typeface="Montserrat"/>
                <a:cs typeface="Montserrat"/>
                <a:sym typeface="Montserrat"/>
              </a:rPr>
              <a:t> Loss Reduction.</a:t>
            </a:r>
            <a:endParaRPr sz="1100" dirty="0">
              <a:latin typeface="Montserrat Medium" panose="00000600000000000000" pitchFamily="2" charset="0"/>
              <a:ea typeface="Montserrat"/>
              <a:cs typeface="Montserrat"/>
              <a:sym typeface="Montserrat"/>
            </a:endParaRPr>
          </a:p>
          <a:p>
            <a:pPr marL="0" lvl="0" indent="0" algn="l" rtl="0">
              <a:spcBef>
                <a:spcPts val="0"/>
              </a:spcBef>
              <a:spcAft>
                <a:spcPts val="0"/>
              </a:spcAft>
              <a:buNone/>
            </a:pPr>
            <a:endParaRPr sz="1100" dirty="0">
              <a:latin typeface="Montserrat Medium" panose="00000600000000000000" pitchFamily="2" charset="0"/>
              <a:ea typeface="Montserrat"/>
              <a:cs typeface="Montserrat"/>
              <a:sym typeface="Montserrat"/>
            </a:endParaRPr>
          </a:p>
          <a:p>
            <a:pPr marL="0" lvl="0" indent="0" algn="l" rtl="0">
              <a:spcBef>
                <a:spcPts val="0"/>
              </a:spcBef>
              <a:spcAft>
                <a:spcPts val="0"/>
              </a:spcAft>
              <a:buNone/>
            </a:pPr>
            <a:r>
              <a:rPr lang="en" sz="1100" b="1" dirty="0">
                <a:latin typeface="Montserrat Medium" panose="00000600000000000000" pitchFamily="2" charset="0"/>
                <a:ea typeface="Montserrat"/>
                <a:cs typeface="Montserrat"/>
                <a:sym typeface="Montserrat"/>
              </a:rPr>
              <a:t>Idea: </a:t>
            </a:r>
            <a:r>
              <a:rPr lang="en" sz="1100" dirty="0">
                <a:latin typeface="Montserrat Medium" panose="00000600000000000000" pitchFamily="2" charset="0"/>
                <a:ea typeface="Montserrat"/>
                <a:cs typeface="Montserrat"/>
                <a:sym typeface="Montserrat"/>
              </a:rPr>
              <a:t>Identify Vulnerabilities, Manage and Mitigate Risks.</a:t>
            </a:r>
            <a:endParaRPr sz="1100" dirty="0">
              <a:latin typeface="Montserrat Medium" panose="00000600000000000000" pitchFamily="2" charset="0"/>
              <a:ea typeface="Montserrat"/>
              <a:cs typeface="Montserrat"/>
              <a:sym typeface="Montserrat"/>
            </a:endParaRPr>
          </a:p>
        </p:txBody>
      </p:sp>
      <p:sp>
        <p:nvSpPr>
          <p:cNvPr id="145" name="Google Shape;145;p20"/>
          <p:cNvSpPr txBox="1"/>
          <p:nvPr/>
        </p:nvSpPr>
        <p:spPr>
          <a:xfrm>
            <a:off x="3546900" y="2771850"/>
            <a:ext cx="20502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latin typeface="Montserrat Medium" panose="00000600000000000000" pitchFamily="2" charset="0"/>
                <a:ea typeface="Montserrat"/>
                <a:cs typeface="Montserrat"/>
                <a:sym typeface="Montserrat"/>
              </a:rPr>
              <a:t>Opportunity:</a:t>
            </a:r>
            <a:r>
              <a:rPr lang="en" sz="1200" dirty="0">
                <a:latin typeface="Montserrat Medium" panose="00000600000000000000" pitchFamily="2" charset="0"/>
                <a:ea typeface="Montserrat"/>
                <a:cs typeface="Montserrat"/>
                <a:sym typeface="Montserrat"/>
              </a:rPr>
              <a:t>  Violence Reduction &amp; Security Program Enhancement.</a:t>
            </a:r>
            <a:endParaRPr sz="1200" dirty="0">
              <a:latin typeface="Montserrat Medium" panose="00000600000000000000" pitchFamily="2" charset="0"/>
              <a:ea typeface="Montserrat"/>
              <a:cs typeface="Montserrat"/>
              <a:sym typeface="Montserrat"/>
            </a:endParaRPr>
          </a:p>
          <a:p>
            <a:pPr marL="0" lvl="0" indent="0" algn="l" rtl="0">
              <a:spcBef>
                <a:spcPts val="0"/>
              </a:spcBef>
              <a:spcAft>
                <a:spcPts val="0"/>
              </a:spcAft>
              <a:buNone/>
            </a:pPr>
            <a:endParaRPr sz="1200" dirty="0">
              <a:latin typeface="Montserrat Medium" panose="00000600000000000000" pitchFamily="2" charset="0"/>
              <a:ea typeface="Montserrat"/>
              <a:cs typeface="Montserrat"/>
              <a:sym typeface="Montserrat"/>
            </a:endParaRPr>
          </a:p>
          <a:p>
            <a:pPr marL="0" lvl="0" indent="0" algn="l" rtl="0">
              <a:spcBef>
                <a:spcPts val="0"/>
              </a:spcBef>
              <a:spcAft>
                <a:spcPts val="0"/>
              </a:spcAft>
              <a:buNone/>
            </a:pPr>
            <a:r>
              <a:rPr lang="en" sz="1200" b="1" dirty="0">
                <a:latin typeface="Montserrat Medium" panose="00000600000000000000" pitchFamily="2" charset="0"/>
                <a:ea typeface="Montserrat"/>
                <a:cs typeface="Montserrat"/>
                <a:sym typeface="Montserrat"/>
              </a:rPr>
              <a:t>Idea: </a:t>
            </a:r>
            <a:r>
              <a:rPr lang="en" sz="1200" dirty="0">
                <a:latin typeface="Montserrat Medium" panose="00000600000000000000" pitchFamily="2" charset="0"/>
                <a:ea typeface="Montserrat"/>
                <a:cs typeface="Montserrat"/>
                <a:sym typeface="Montserrat"/>
              </a:rPr>
              <a:t>Compound Data &amp; Process Improvement.</a:t>
            </a:r>
            <a:endParaRPr sz="1200" dirty="0">
              <a:latin typeface="Montserrat Medium" panose="00000600000000000000" pitchFamily="2" charset="0"/>
              <a:ea typeface="Montserrat"/>
              <a:cs typeface="Montserrat"/>
              <a:sym typeface="Montserrat"/>
            </a:endParaRPr>
          </a:p>
        </p:txBody>
      </p:sp>
      <p:sp>
        <p:nvSpPr>
          <p:cNvPr id="146" name="Google Shape;146;p20"/>
          <p:cNvSpPr txBox="1"/>
          <p:nvPr/>
        </p:nvSpPr>
        <p:spPr>
          <a:xfrm>
            <a:off x="6200005" y="2770282"/>
            <a:ext cx="2189627"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latin typeface="Montserrat Medium" panose="00000600000000000000" pitchFamily="2" charset="0"/>
                <a:ea typeface="Montserrat"/>
                <a:cs typeface="Montserrat"/>
                <a:sym typeface="Montserrat"/>
              </a:rPr>
              <a:t>Opportunity:</a:t>
            </a:r>
            <a:r>
              <a:rPr lang="en" sz="1200" dirty="0">
                <a:latin typeface="Montserrat Medium" panose="00000600000000000000" pitchFamily="2" charset="0"/>
                <a:ea typeface="Montserrat"/>
                <a:cs typeface="Montserrat"/>
                <a:sym typeface="Montserrat"/>
              </a:rPr>
              <a:t> Disaster Preparedness</a:t>
            </a:r>
            <a:endParaRPr sz="1200" dirty="0">
              <a:latin typeface="Montserrat Medium" panose="00000600000000000000" pitchFamily="2" charset="0"/>
              <a:ea typeface="Montserrat"/>
              <a:cs typeface="Montserrat"/>
              <a:sym typeface="Montserrat"/>
            </a:endParaRPr>
          </a:p>
          <a:p>
            <a:pPr marL="0" lvl="0" indent="0" algn="l" rtl="0">
              <a:spcBef>
                <a:spcPts val="0"/>
              </a:spcBef>
              <a:spcAft>
                <a:spcPts val="0"/>
              </a:spcAft>
              <a:buNone/>
            </a:pPr>
            <a:endParaRPr sz="1200" dirty="0">
              <a:latin typeface="Montserrat Medium" panose="00000600000000000000" pitchFamily="2" charset="0"/>
              <a:ea typeface="Montserrat"/>
              <a:cs typeface="Montserrat"/>
              <a:sym typeface="Montserrat"/>
            </a:endParaRPr>
          </a:p>
          <a:p>
            <a:pPr marL="0" lvl="0" indent="0" algn="l" rtl="0">
              <a:spcBef>
                <a:spcPts val="0"/>
              </a:spcBef>
              <a:spcAft>
                <a:spcPts val="0"/>
              </a:spcAft>
              <a:buNone/>
            </a:pPr>
            <a:r>
              <a:rPr lang="en" sz="1200" b="1" dirty="0">
                <a:latin typeface="Montserrat Medium" panose="00000600000000000000" pitchFamily="2" charset="0"/>
                <a:ea typeface="Montserrat"/>
                <a:cs typeface="Montserrat"/>
                <a:sym typeface="Montserrat"/>
              </a:rPr>
              <a:t>Idea: </a:t>
            </a:r>
            <a:r>
              <a:rPr lang="en" sz="1200" dirty="0">
                <a:latin typeface="Montserrat Medium" panose="00000600000000000000" pitchFamily="2" charset="0"/>
                <a:ea typeface="Montserrat"/>
                <a:cs typeface="Montserrat"/>
                <a:sym typeface="Montserrat"/>
              </a:rPr>
              <a:t>R</a:t>
            </a:r>
            <a:r>
              <a:rPr lang="en-US" sz="1200" dirty="0">
                <a:latin typeface="Montserrat Medium" panose="00000600000000000000" pitchFamily="2" charset="0"/>
                <a:ea typeface="Montserrat"/>
                <a:cs typeface="Montserrat"/>
                <a:sym typeface="Montserrat"/>
              </a:rPr>
              <a:t>e</a:t>
            </a:r>
            <a:r>
              <a:rPr lang="en" sz="1200" dirty="0">
                <a:latin typeface="Montserrat Medium" panose="00000600000000000000" pitchFamily="2" charset="0"/>
                <a:ea typeface="Montserrat"/>
                <a:cs typeface="Montserrat"/>
                <a:sym typeface="Montserrat"/>
              </a:rPr>
              <a:t>view existing programs andidentify opportunities</a:t>
            </a:r>
            <a:r>
              <a:rPr lang="en" sz="1100" dirty="0">
                <a:latin typeface="Montserrat"/>
                <a:ea typeface="Montserrat"/>
                <a:cs typeface="Montserrat"/>
                <a:sym typeface="Montserrat"/>
              </a:rPr>
              <a:t>.</a:t>
            </a:r>
            <a:endParaRPr sz="1100" dirty="0">
              <a:latin typeface="Montserrat"/>
              <a:ea typeface="Montserrat"/>
              <a:cs typeface="Montserrat"/>
              <a:sym typeface="Montserrat"/>
            </a:endParaRPr>
          </a:p>
        </p:txBody>
      </p:sp>
      <p:pic>
        <p:nvPicPr>
          <p:cNvPr id="147" name="Google Shape;147;p20"/>
          <p:cNvPicPr preferRelativeResize="0"/>
          <p:nvPr/>
        </p:nvPicPr>
        <p:blipFill>
          <a:blip r:embed="rId3">
            <a:alphaModFix/>
          </a:blip>
          <a:stretch>
            <a:fillRect/>
          </a:stretch>
        </p:blipFill>
        <p:spPr>
          <a:xfrm>
            <a:off x="4418100" y="1906675"/>
            <a:ext cx="307800" cy="307800"/>
          </a:xfrm>
          <a:prstGeom prst="rect">
            <a:avLst/>
          </a:prstGeom>
          <a:noFill/>
          <a:ln>
            <a:noFill/>
          </a:ln>
        </p:spPr>
      </p:pic>
      <p:pic>
        <p:nvPicPr>
          <p:cNvPr id="148" name="Google Shape;148;p20"/>
          <p:cNvPicPr preferRelativeResize="0"/>
          <p:nvPr/>
        </p:nvPicPr>
        <p:blipFill>
          <a:blip r:embed="rId4">
            <a:alphaModFix/>
          </a:blip>
          <a:stretch>
            <a:fillRect/>
          </a:stretch>
        </p:blipFill>
        <p:spPr>
          <a:xfrm>
            <a:off x="7166125" y="1936775"/>
            <a:ext cx="247588" cy="247588"/>
          </a:xfrm>
          <a:prstGeom prst="rect">
            <a:avLst/>
          </a:prstGeom>
          <a:noFill/>
          <a:ln>
            <a:noFill/>
          </a:ln>
        </p:spPr>
      </p:pic>
      <p:pic>
        <p:nvPicPr>
          <p:cNvPr id="149" name="Google Shape;149;p20"/>
          <p:cNvPicPr preferRelativeResize="0"/>
          <p:nvPr/>
        </p:nvPicPr>
        <p:blipFill>
          <a:blip r:embed="rId5">
            <a:alphaModFix/>
          </a:blip>
          <a:stretch>
            <a:fillRect/>
          </a:stretch>
        </p:blipFill>
        <p:spPr>
          <a:xfrm>
            <a:off x="1917130" y="1949549"/>
            <a:ext cx="279000" cy="279000"/>
          </a:xfrm>
          <a:prstGeom prst="rect">
            <a:avLst/>
          </a:prstGeom>
          <a:noFill/>
          <a:ln>
            <a:noFill/>
          </a:ln>
        </p:spPr>
      </p:pic>
      <p:pic>
        <p:nvPicPr>
          <p:cNvPr id="2" name="Picture 1">
            <a:extLst>
              <a:ext uri="{FF2B5EF4-FFF2-40B4-BE49-F238E27FC236}">
                <a16:creationId xmlns:a16="http://schemas.microsoft.com/office/drawing/2014/main" id="{B4D55B45-1F74-43B8-A8D0-25E778A613EE}"/>
              </a:ext>
            </a:extLst>
          </p:cNvPr>
          <p:cNvPicPr>
            <a:picLocks noChangeAspect="1"/>
          </p:cNvPicPr>
          <p:nvPr/>
        </p:nvPicPr>
        <p:blipFill>
          <a:blip r:embed="rId6"/>
          <a:stretch>
            <a:fillRect/>
          </a:stretch>
        </p:blipFill>
        <p:spPr>
          <a:xfrm>
            <a:off x="7289919" y="4810788"/>
            <a:ext cx="1560711" cy="3109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7" name="Google Shape;157;p21"/>
          <p:cNvSpPr txBox="1"/>
          <p:nvPr/>
        </p:nvSpPr>
        <p:spPr>
          <a:xfrm>
            <a:off x="420675" y="4800760"/>
            <a:ext cx="2479922"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b="1" dirty="0">
                <a:solidFill>
                  <a:schemeClr val="bg1"/>
                </a:solidFill>
                <a:latin typeface="Montserrat"/>
                <a:ea typeface="Montserrat"/>
                <a:cs typeface="Montserrat"/>
                <a:sym typeface="Montserrat"/>
              </a:rPr>
              <a:t>Michael D. Ness, Business Risk Consulting</a:t>
            </a:r>
          </a:p>
        </p:txBody>
      </p:sp>
      <p:sp>
        <p:nvSpPr>
          <p:cNvPr id="158" name="Google Shape;158;p21"/>
          <p:cNvSpPr txBox="1"/>
          <p:nvPr/>
        </p:nvSpPr>
        <p:spPr>
          <a:xfrm>
            <a:off x="4283363" y="4809577"/>
            <a:ext cx="15585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dirty="0">
                <a:solidFill>
                  <a:schemeClr val="bg1"/>
                </a:solidFill>
                <a:latin typeface="Montserrat"/>
                <a:ea typeface="Montserrat"/>
                <a:cs typeface="Montserrat"/>
                <a:sym typeface="Montserrat"/>
              </a:rPr>
              <a:t>Michael@Jekdata.com</a:t>
            </a:r>
            <a:endParaRPr sz="800" b="1" dirty="0">
              <a:solidFill>
                <a:schemeClr val="bg1"/>
              </a:solidFill>
              <a:latin typeface="Montserrat"/>
              <a:ea typeface="Montserrat"/>
              <a:cs typeface="Montserrat"/>
              <a:sym typeface="Montserrat"/>
            </a:endParaRPr>
          </a:p>
        </p:txBody>
      </p:sp>
      <p:sp>
        <p:nvSpPr>
          <p:cNvPr id="160" name="Google Shape;160;p21"/>
          <p:cNvSpPr txBox="1"/>
          <p:nvPr/>
        </p:nvSpPr>
        <p:spPr>
          <a:xfrm>
            <a:off x="4841971" y="1555322"/>
            <a:ext cx="4237138" cy="4247286"/>
          </a:xfrm>
          <a:prstGeom prst="rect">
            <a:avLst/>
          </a:prstGeom>
          <a:noFill/>
          <a:ln>
            <a:noFill/>
          </a:ln>
        </p:spPr>
        <p:txBody>
          <a:bodyPr spcFirstLastPara="1" wrap="square" lIns="91425" tIns="91425" rIns="91425" bIns="91425" anchor="t" anchorCtr="0">
            <a:spAutoFit/>
          </a:bodyPr>
          <a:lstStyle/>
          <a:p>
            <a:pPr lvl="0" rtl="0">
              <a:spcBef>
                <a:spcPts val="0"/>
              </a:spcBef>
              <a:spcAft>
                <a:spcPts val="0"/>
              </a:spcAft>
            </a:pPr>
            <a:r>
              <a:rPr lang="en-US" sz="1200" dirty="0">
                <a:solidFill>
                  <a:schemeClr val="dk1"/>
                </a:solidFill>
                <a:latin typeface="Montserrat Medium" panose="00000600000000000000" pitchFamily="2" charset="0"/>
                <a:ea typeface="Montserrat"/>
                <a:cs typeface="Montserrat"/>
                <a:sym typeface="Montserrat"/>
              </a:rPr>
              <a:t>Based on the Emergency Management Innovation Map, the Tree Map “left”, illustrates the impact of the Top 10 Emergency Management Trends in 2023. AI and machine learning power early warning systems as well as aids crisis and damage forecasting.</a:t>
            </a:r>
          </a:p>
          <a:p>
            <a:pPr lvl="0" rtl="0">
              <a:spcBef>
                <a:spcPts val="0"/>
              </a:spcBef>
              <a:spcAft>
                <a:spcPts val="0"/>
              </a:spcAft>
            </a:pPr>
            <a:endParaRPr lang="en-US" sz="1200" dirty="0">
              <a:solidFill>
                <a:schemeClr val="dk1"/>
              </a:solidFill>
              <a:latin typeface="Montserrat Medium" panose="00000600000000000000" pitchFamily="2" charset="0"/>
              <a:ea typeface="Montserrat"/>
              <a:cs typeface="Montserrat"/>
              <a:sym typeface="Montserrat"/>
            </a:endParaRPr>
          </a:p>
          <a:p>
            <a:pPr lvl="0" rtl="0">
              <a:spcBef>
                <a:spcPts val="0"/>
              </a:spcBef>
              <a:spcAft>
                <a:spcPts val="0"/>
              </a:spcAft>
            </a:pPr>
            <a:r>
              <a:rPr lang="en-US" sz="1200" dirty="0">
                <a:solidFill>
                  <a:schemeClr val="dk1"/>
                </a:solidFill>
                <a:latin typeface="Montserrat Medium" panose="00000600000000000000" pitchFamily="2" charset="0"/>
                <a:ea typeface="Montserrat"/>
                <a:cs typeface="Montserrat"/>
                <a:sym typeface="Montserrat"/>
              </a:rPr>
              <a:t>For this in-depth research on the Top Emergency Management Trends &amp; Startups, we analyzed a sample of 1 837 global startups and scaleups. The result of this research is data-driven innovation intelligence that improves strategic decision-making by giving you an overview of emerging technologies &amp; startups in the emergency service industry. </a:t>
            </a:r>
          </a:p>
          <a:p>
            <a:pPr lvl="0" algn="ctr" rtl="0">
              <a:spcBef>
                <a:spcPts val="0"/>
              </a:spcBef>
              <a:spcAft>
                <a:spcPts val="0"/>
              </a:spcAft>
            </a:pPr>
            <a:endParaRPr lang="en-US" sz="1200" dirty="0">
              <a:solidFill>
                <a:schemeClr val="dk1"/>
              </a:solidFill>
              <a:latin typeface="Montserrat Medium" panose="00000600000000000000" pitchFamily="2" charset="0"/>
              <a:ea typeface="Montserrat"/>
              <a:cs typeface="Montserrat"/>
              <a:sym typeface="Montserrat"/>
            </a:endParaRPr>
          </a:p>
          <a:p>
            <a:pPr lvl="0" algn="ctr" rtl="0">
              <a:spcBef>
                <a:spcPts val="0"/>
              </a:spcBef>
              <a:spcAft>
                <a:spcPts val="0"/>
              </a:spcAft>
            </a:pPr>
            <a:endParaRPr lang="en-US" sz="1200" b="1" dirty="0">
              <a:solidFill>
                <a:schemeClr val="dk1"/>
              </a:solidFill>
              <a:latin typeface="Montserrat Medium" panose="00000600000000000000" pitchFamily="2" charset="0"/>
              <a:ea typeface="Montserrat"/>
              <a:cs typeface="Montserrat"/>
              <a:sym typeface="Montserrat"/>
            </a:endParaRPr>
          </a:p>
          <a:p>
            <a:pPr lvl="0" algn="ctr" rtl="0">
              <a:spcBef>
                <a:spcPts val="0"/>
              </a:spcBef>
              <a:spcAft>
                <a:spcPts val="0"/>
              </a:spcAft>
            </a:pPr>
            <a:endParaRPr lang="en-US" sz="1200" b="1" dirty="0">
              <a:solidFill>
                <a:schemeClr val="dk1"/>
              </a:solidFill>
              <a:latin typeface="Montserrat Medium" panose="00000600000000000000" pitchFamily="2" charset="0"/>
              <a:ea typeface="Montserrat"/>
              <a:cs typeface="Montserrat"/>
              <a:sym typeface="Montserrat"/>
            </a:endParaRPr>
          </a:p>
          <a:p>
            <a:pPr lvl="0" algn="ctr" rtl="0">
              <a:spcBef>
                <a:spcPts val="0"/>
              </a:spcBef>
              <a:spcAft>
                <a:spcPts val="0"/>
              </a:spcAft>
            </a:pPr>
            <a:endParaRPr lang="en-US" sz="1200" b="1" dirty="0">
              <a:solidFill>
                <a:schemeClr val="dk1"/>
              </a:solidFill>
              <a:latin typeface="Montserrat Medium" panose="00000600000000000000" pitchFamily="2" charset="0"/>
              <a:ea typeface="Montserrat"/>
              <a:cs typeface="Montserrat"/>
              <a:sym typeface="Montserrat"/>
            </a:endParaRPr>
          </a:p>
          <a:p>
            <a:pPr lvl="0" algn="ctr" rtl="0">
              <a:spcBef>
                <a:spcPts val="0"/>
              </a:spcBef>
              <a:spcAft>
                <a:spcPts val="0"/>
              </a:spcAft>
            </a:pPr>
            <a:endParaRPr lang="en-US" sz="1200" b="1" dirty="0">
              <a:solidFill>
                <a:schemeClr val="dk1"/>
              </a:solidFill>
              <a:latin typeface="Montserrat Medium" panose="00000600000000000000" pitchFamily="2" charset="0"/>
              <a:ea typeface="Montserrat"/>
              <a:cs typeface="Montserrat"/>
              <a:sym typeface="Montserrat"/>
            </a:endParaRPr>
          </a:p>
          <a:p>
            <a:pPr lvl="0" algn="ctr" rtl="0">
              <a:spcBef>
                <a:spcPts val="0"/>
              </a:spcBef>
              <a:spcAft>
                <a:spcPts val="0"/>
              </a:spcAft>
            </a:pPr>
            <a:endParaRPr lang="en-US" sz="1200" b="1" dirty="0">
              <a:solidFill>
                <a:schemeClr val="dk1"/>
              </a:solidFill>
              <a:latin typeface="Montserrat Medium" panose="00000600000000000000" pitchFamily="2" charset="0"/>
              <a:ea typeface="Montserrat"/>
              <a:cs typeface="Montserrat"/>
              <a:sym typeface="Montserrat"/>
            </a:endParaRPr>
          </a:p>
          <a:p>
            <a:pPr lvl="0" algn="ctr" rtl="0">
              <a:spcBef>
                <a:spcPts val="0"/>
              </a:spcBef>
              <a:spcAft>
                <a:spcPts val="0"/>
              </a:spcAft>
            </a:pPr>
            <a:endParaRPr lang="en-US" sz="1200" b="1" dirty="0">
              <a:solidFill>
                <a:schemeClr val="dk1"/>
              </a:solidFill>
              <a:latin typeface="Montserrat Medium" panose="00000600000000000000" pitchFamily="2" charset="0"/>
              <a:ea typeface="Montserrat"/>
              <a:cs typeface="Montserrat"/>
              <a:sym typeface="Montserrat"/>
            </a:endParaRPr>
          </a:p>
        </p:txBody>
      </p:sp>
      <p:sp>
        <p:nvSpPr>
          <p:cNvPr id="161" name="Google Shape;161;p21"/>
          <p:cNvSpPr txBox="1">
            <a:spLocks noGrp="1"/>
          </p:cNvSpPr>
          <p:nvPr>
            <p:ph type="title"/>
          </p:nvPr>
        </p:nvSpPr>
        <p:spPr>
          <a:xfrm>
            <a:off x="420675" y="360679"/>
            <a:ext cx="8474275" cy="60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2810" b="1" dirty="0">
                <a:latin typeface="Montserrat"/>
                <a:ea typeface="Montserrat"/>
                <a:cs typeface="Montserrat"/>
                <a:sym typeface="Montserrat"/>
              </a:rPr>
              <a:t>Emergency Preparedness</a:t>
            </a:r>
            <a:endParaRPr sz="2810" b="1" dirty="0">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BAB441A8-EF63-4307-BB3A-8A07CB6FE28B}"/>
              </a:ext>
            </a:extLst>
          </p:cNvPr>
          <p:cNvPicPr>
            <a:picLocks noChangeAspect="1"/>
          </p:cNvPicPr>
          <p:nvPr/>
        </p:nvPicPr>
        <p:blipFill>
          <a:blip r:embed="rId3"/>
          <a:stretch>
            <a:fillRect/>
          </a:stretch>
        </p:blipFill>
        <p:spPr>
          <a:xfrm>
            <a:off x="7456501" y="4812873"/>
            <a:ext cx="1560711" cy="310923"/>
          </a:xfrm>
          <a:prstGeom prst="rect">
            <a:avLst/>
          </a:prstGeom>
        </p:spPr>
      </p:pic>
      <p:pic>
        <p:nvPicPr>
          <p:cNvPr id="5" name="Picture 4">
            <a:extLst>
              <a:ext uri="{FF2B5EF4-FFF2-40B4-BE49-F238E27FC236}">
                <a16:creationId xmlns:a16="http://schemas.microsoft.com/office/drawing/2014/main" id="{66913F24-A997-04CC-7713-7C3EF216CEF4}"/>
              </a:ext>
            </a:extLst>
          </p:cNvPr>
          <p:cNvPicPr>
            <a:picLocks noChangeAspect="1"/>
          </p:cNvPicPr>
          <p:nvPr/>
        </p:nvPicPr>
        <p:blipFill>
          <a:blip r:embed="rId4"/>
          <a:stretch>
            <a:fillRect/>
          </a:stretch>
        </p:blipFill>
        <p:spPr>
          <a:xfrm>
            <a:off x="507740" y="1376008"/>
            <a:ext cx="4283363" cy="3212522"/>
          </a:xfrm>
          <a:prstGeom prst="rect">
            <a:avLst/>
          </a:prstGeom>
        </p:spPr>
      </p:pic>
      <p:sp>
        <p:nvSpPr>
          <p:cNvPr id="7" name="TextBox 6">
            <a:extLst>
              <a:ext uri="{FF2B5EF4-FFF2-40B4-BE49-F238E27FC236}">
                <a16:creationId xmlns:a16="http://schemas.microsoft.com/office/drawing/2014/main" id="{0D0B675D-AB28-2B48-B48E-0D97822B4008}"/>
              </a:ext>
            </a:extLst>
          </p:cNvPr>
          <p:cNvSpPr txBox="1"/>
          <p:nvPr/>
        </p:nvSpPr>
        <p:spPr>
          <a:xfrm>
            <a:off x="276356" y="4538522"/>
            <a:ext cx="4572000" cy="215444"/>
          </a:xfrm>
          <a:prstGeom prst="rect">
            <a:avLst/>
          </a:prstGeom>
          <a:noFill/>
        </p:spPr>
        <p:txBody>
          <a:bodyPr wrap="square">
            <a:spAutoFit/>
          </a:bodyPr>
          <a:lstStyle/>
          <a:p>
            <a:r>
              <a:rPr lang="en-US" sz="800" dirty="0"/>
              <a:t>Source: </a:t>
            </a:r>
            <a:r>
              <a:rPr lang="en-US" sz="800" dirty="0">
                <a:hlinkClick r:id="rId5"/>
              </a:rPr>
              <a:t>https://www.startus-insights.com/innovators-guide/emergency-management-trends-innovation/</a:t>
            </a:r>
            <a:r>
              <a:rPr lang="en-US" sz="800"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p:nvPr/>
        </p:nvSpPr>
        <p:spPr>
          <a:xfrm>
            <a:off x="783027" y="1387895"/>
            <a:ext cx="44457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latin typeface="Montserrat Medium" panose="00000600000000000000" pitchFamily="2" charset="0"/>
                <a:ea typeface="Montserrat"/>
                <a:cs typeface="Montserrat"/>
                <a:sym typeface="Montserrat"/>
              </a:rPr>
              <a:t>If they do not exist, developing workplace violence policies and procedures is a must.</a:t>
            </a:r>
            <a:endParaRPr sz="1200" dirty="0">
              <a:latin typeface="Montserrat Medium" panose="00000600000000000000" pitchFamily="2" charset="0"/>
              <a:ea typeface="Montserrat"/>
              <a:cs typeface="Montserrat"/>
              <a:sym typeface="Montserrat"/>
            </a:endParaRPr>
          </a:p>
          <a:p>
            <a:pPr marL="0" lvl="0" indent="0" algn="l" rtl="0">
              <a:spcBef>
                <a:spcPts val="0"/>
              </a:spcBef>
              <a:spcAft>
                <a:spcPts val="0"/>
              </a:spcAft>
              <a:buNone/>
            </a:pPr>
            <a:endParaRPr lang="en-US" sz="1200" dirty="0">
              <a:latin typeface="Montserrat Medium" panose="00000600000000000000" pitchFamily="2" charset="0"/>
              <a:ea typeface="Montserrat"/>
              <a:cs typeface="Montserrat"/>
              <a:sym typeface="Montserrat"/>
            </a:endParaRPr>
          </a:p>
          <a:p>
            <a:pPr marL="0" lvl="0" indent="0" algn="l" rtl="0">
              <a:spcBef>
                <a:spcPts val="0"/>
              </a:spcBef>
              <a:spcAft>
                <a:spcPts val="0"/>
              </a:spcAft>
              <a:buNone/>
            </a:pPr>
            <a:r>
              <a:rPr lang="en-US" sz="1200" dirty="0">
                <a:latin typeface="Montserrat Medium" panose="00000600000000000000" pitchFamily="2" charset="0"/>
                <a:ea typeface="Montserrat"/>
                <a:cs typeface="Montserrat"/>
                <a:sym typeface="Montserrat"/>
              </a:rPr>
              <a:t>Establishment of a Workplace Violence Committee is necessary to review internal data and establish processes to address existing vulnerabilities.</a:t>
            </a:r>
            <a:endParaRPr sz="1200" dirty="0">
              <a:latin typeface="Montserrat Medium" panose="00000600000000000000" pitchFamily="2" charset="0"/>
              <a:ea typeface="Montserrat"/>
              <a:cs typeface="Montserrat"/>
              <a:sym typeface="Montserrat"/>
            </a:endParaRPr>
          </a:p>
          <a:p>
            <a:pPr marL="0" lvl="0" indent="0" algn="l" rtl="0">
              <a:spcBef>
                <a:spcPts val="0"/>
              </a:spcBef>
              <a:spcAft>
                <a:spcPts val="0"/>
              </a:spcAft>
              <a:buNone/>
            </a:pPr>
            <a:endParaRPr sz="1200" dirty="0">
              <a:latin typeface="Montserrat Medium" panose="00000600000000000000" pitchFamily="2" charset="0"/>
              <a:ea typeface="Montserrat"/>
              <a:cs typeface="Montserrat"/>
              <a:sym typeface="Montserrat"/>
            </a:endParaRPr>
          </a:p>
          <a:p>
            <a:pPr marL="0" lvl="0" indent="0" algn="l" rtl="0">
              <a:spcBef>
                <a:spcPts val="0"/>
              </a:spcBef>
              <a:spcAft>
                <a:spcPts val="0"/>
              </a:spcAft>
              <a:buNone/>
            </a:pPr>
            <a:r>
              <a:rPr lang="en" sz="1200" dirty="0">
                <a:latin typeface="Montserrat Medium" panose="00000600000000000000" pitchFamily="2" charset="0"/>
                <a:ea typeface="Montserrat"/>
                <a:cs typeface="Montserrat"/>
                <a:sym typeface="Montserrat"/>
              </a:rPr>
              <a:t>Implement preventative measures and establish training programs to include active shooter and deescalation techniques.</a:t>
            </a:r>
            <a:endParaRPr sz="1200" dirty="0">
              <a:latin typeface="Montserrat Medium" panose="00000600000000000000" pitchFamily="2" charset="0"/>
              <a:ea typeface="Montserrat"/>
              <a:cs typeface="Montserrat"/>
              <a:sym typeface="Montserrat"/>
            </a:endParaRPr>
          </a:p>
        </p:txBody>
      </p:sp>
      <p:sp>
        <p:nvSpPr>
          <p:cNvPr id="169" name="Google Shape;169;p22"/>
          <p:cNvSpPr txBox="1"/>
          <p:nvPr/>
        </p:nvSpPr>
        <p:spPr>
          <a:xfrm>
            <a:off x="608105" y="4813983"/>
            <a:ext cx="3064539"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chemeClr val="bg1"/>
                </a:solidFill>
                <a:latin typeface="Montserrat"/>
                <a:ea typeface="Montserrat"/>
                <a:cs typeface="Montserrat"/>
                <a:sym typeface="Montserrat"/>
              </a:rPr>
              <a:t>Michael D. Ness, Business Risk Consulting</a:t>
            </a:r>
            <a:endParaRPr sz="800" b="1" dirty="0">
              <a:solidFill>
                <a:schemeClr val="bg1"/>
              </a:solidFill>
              <a:latin typeface="Montserrat"/>
              <a:ea typeface="Montserrat"/>
              <a:cs typeface="Montserrat"/>
              <a:sym typeface="Montserrat"/>
            </a:endParaRPr>
          </a:p>
        </p:txBody>
      </p:sp>
      <p:sp>
        <p:nvSpPr>
          <p:cNvPr id="170" name="Google Shape;170;p22"/>
          <p:cNvSpPr txBox="1"/>
          <p:nvPr/>
        </p:nvSpPr>
        <p:spPr>
          <a:xfrm>
            <a:off x="4337021" y="4799854"/>
            <a:ext cx="15585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dirty="0">
                <a:solidFill>
                  <a:schemeClr val="bg1"/>
                </a:solidFill>
                <a:latin typeface="Montserrat"/>
                <a:ea typeface="Montserrat"/>
                <a:cs typeface="Montserrat"/>
                <a:sym typeface="Montserrat"/>
              </a:rPr>
              <a:t>Michael@Jekdata.com</a:t>
            </a:r>
            <a:endParaRPr sz="800" b="1" dirty="0">
              <a:solidFill>
                <a:schemeClr val="bg1"/>
              </a:solidFill>
              <a:latin typeface="Montserrat"/>
              <a:ea typeface="Montserrat"/>
              <a:cs typeface="Montserrat"/>
              <a:sym typeface="Montserrat"/>
            </a:endParaRPr>
          </a:p>
        </p:txBody>
      </p:sp>
      <p:sp>
        <p:nvSpPr>
          <p:cNvPr id="171" name="Google Shape;171;p22"/>
          <p:cNvSpPr/>
          <p:nvPr/>
        </p:nvSpPr>
        <p:spPr>
          <a:xfrm>
            <a:off x="5029763" y="1345031"/>
            <a:ext cx="3508800" cy="3191250"/>
          </a:xfrm>
          <a:prstGeom prst="rect">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latin typeface="Montserrat Medium" panose="00000600000000000000" pitchFamily="2" charset="0"/>
              </a:rPr>
              <a:t>De-escalation tips to use during times of high stress.</a:t>
            </a:r>
          </a:p>
          <a:p>
            <a:pPr marL="0" lvl="0" indent="0" algn="l" rtl="0">
              <a:spcBef>
                <a:spcPts val="0"/>
              </a:spcBef>
              <a:spcAft>
                <a:spcPts val="0"/>
              </a:spcAft>
              <a:buNone/>
            </a:pPr>
            <a:endParaRPr lang="en-US" sz="1200" dirty="0">
              <a:latin typeface="Montserrat Medium" panose="00000600000000000000" pitchFamily="2" charset="0"/>
            </a:endParaRPr>
          </a:p>
          <a:p>
            <a:pPr marL="0" lvl="0" indent="0" algn="l" rtl="0">
              <a:spcBef>
                <a:spcPts val="0"/>
              </a:spcBef>
              <a:spcAft>
                <a:spcPts val="0"/>
              </a:spcAft>
              <a:buNone/>
            </a:pPr>
            <a:r>
              <a:rPr lang="en-US" sz="1050" dirty="0">
                <a:latin typeface="Montserrat Medium" panose="00000600000000000000" pitchFamily="2" charset="0"/>
              </a:rPr>
              <a:t>In the light of the many recent hardships, it feels almost glib to suggest that de-escalation is rarely this simple. The truth is that there is no magic recipe for keeping troubling things from happening in the world. But there is a way that you can respond to these kinds of events that is constructive, positive, and impacts real resolution. That’s why CPI training is not so much a series of steps as it is a philosophy for viewing humanity as full of potential. These de-escalation tips from CPI are about support, not suppression, and about seeing each other with the humanity and compassion that each of us wants to be seen with.</a:t>
            </a:r>
          </a:p>
        </p:txBody>
      </p:sp>
      <p:sp>
        <p:nvSpPr>
          <p:cNvPr id="173" name="Google Shape;173;p22"/>
          <p:cNvSpPr txBox="1">
            <a:spLocks noGrp="1"/>
          </p:cNvSpPr>
          <p:nvPr>
            <p:ph type="title"/>
          </p:nvPr>
        </p:nvSpPr>
        <p:spPr>
          <a:xfrm>
            <a:off x="698088" y="391592"/>
            <a:ext cx="7747800" cy="60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810" b="1" dirty="0">
                <a:latin typeface="Montserrat"/>
                <a:ea typeface="Montserrat"/>
                <a:cs typeface="Montserrat"/>
                <a:sym typeface="Montserrat"/>
              </a:rPr>
              <a:t>Violence In The Workplace</a:t>
            </a:r>
            <a:endParaRPr sz="2810" b="1" dirty="0">
              <a:latin typeface="Montserrat"/>
              <a:ea typeface="Montserrat"/>
              <a:cs typeface="Montserrat"/>
              <a:sym typeface="Montserrat"/>
            </a:endParaRPr>
          </a:p>
        </p:txBody>
      </p:sp>
      <p:pic>
        <p:nvPicPr>
          <p:cNvPr id="4" name="Picture 3">
            <a:extLst>
              <a:ext uri="{FF2B5EF4-FFF2-40B4-BE49-F238E27FC236}">
                <a16:creationId xmlns:a16="http://schemas.microsoft.com/office/drawing/2014/main" id="{129D602F-8F51-4E81-85CF-62C59E0BEB8A}"/>
              </a:ext>
            </a:extLst>
          </p:cNvPr>
          <p:cNvPicPr>
            <a:picLocks noChangeAspect="1"/>
          </p:cNvPicPr>
          <p:nvPr/>
        </p:nvPicPr>
        <p:blipFill>
          <a:blip r:embed="rId3"/>
          <a:stretch>
            <a:fillRect/>
          </a:stretch>
        </p:blipFill>
        <p:spPr>
          <a:xfrm>
            <a:off x="7383931" y="4818063"/>
            <a:ext cx="1560711" cy="31092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CA46-624B-407E-BD15-BA6E9E54C59A}"/>
              </a:ext>
            </a:extLst>
          </p:cNvPr>
          <p:cNvSpPr>
            <a:spLocks noGrp="1"/>
          </p:cNvSpPr>
          <p:nvPr>
            <p:ph type="title"/>
          </p:nvPr>
        </p:nvSpPr>
        <p:spPr>
          <a:xfrm>
            <a:off x="822960" y="214953"/>
            <a:ext cx="7543800" cy="808304"/>
          </a:xfrm>
        </p:spPr>
        <p:txBody>
          <a:bodyPr>
            <a:normAutofit/>
          </a:bodyPr>
          <a:lstStyle/>
          <a:p>
            <a:pPr algn="ctr"/>
            <a:r>
              <a:rPr lang="en-US" sz="2800" dirty="0">
                <a:latin typeface="Montserrat SemiBold" panose="00000700000000000000" pitchFamily="2" charset="0"/>
              </a:rPr>
              <a:t>Physical Security Operations</a:t>
            </a:r>
          </a:p>
        </p:txBody>
      </p:sp>
      <p:sp>
        <p:nvSpPr>
          <p:cNvPr id="3" name="Content Placeholder 2">
            <a:extLst>
              <a:ext uri="{FF2B5EF4-FFF2-40B4-BE49-F238E27FC236}">
                <a16:creationId xmlns:a16="http://schemas.microsoft.com/office/drawing/2014/main" id="{13A4152A-56AA-4FEA-B0F6-78FDECA97246}"/>
              </a:ext>
            </a:extLst>
          </p:cNvPr>
          <p:cNvSpPr>
            <a:spLocks noGrp="1"/>
          </p:cNvSpPr>
          <p:nvPr>
            <p:ph sz="half" idx="1"/>
          </p:nvPr>
        </p:nvSpPr>
        <p:spPr/>
        <p:txBody>
          <a:bodyPr>
            <a:normAutofit/>
          </a:bodyPr>
          <a:lstStyle/>
          <a:p>
            <a:r>
              <a:rPr lang="en-US" sz="1200" dirty="0">
                <a:latin typeface="Montserrat Medium" panose="00000600000000000000" pitchFamily="2" charset="0"/>
              </a:rPr>
              <a:t>Corporate Security Planning and Review is an analytical process that determines the controls required to protect physical, intellectual, and human assets to include the continuity of business and emergency preparedness. </a:t>
            </a:r>
          </a:p>
          <a:p>
            <a:r>
              <a:rPr lang="en-US" sz="1200" dirty="0">
                <a:latin typeface="Montserrat Medium" panose="00000600000000000000" pitchFamily="2" charset="0"/>
              </a:rPr>
              <a:t>Through Threat and Risk Assessments, identify exposures within your organization and establish methods to mitigate those exposures.</a:t>
            </a:r>
          </a:p>
          <a:p>
            <a:r>
              <a:rPr lang="en-US" sz="1200" dirty="0">
                <a:latin typeface="Montserrat Medium" panose="00000600000000000000" pitchFamily="2" charset="0"/>
              </a:rPr>
              <a:t>Review risks and control deficiencies and implement corrective action to mitigate risk based on company culture and risk appetite.</a:t>
            </a:r>
          </a:p>
        </p:txBody>
      </p:sp>
      <p:sp>
        <p:nvSpPr>
          <p:cNvPr id="4" name="Content Placeholder 3">
            <a:extLst>
              <a:ext uri="{FF2B5EF4-FFF2-40B4-BE49-F238E27FC236}">
                <a16:creationId xmlns:a16="http://schemas.microsoft.com/office/drawing/2014/main" id="{0ECA20FA-C47E-4CFA-8D13-0CA9D54DDF0E}"/>
              </a:ext>
            </a:extLst>
          </p:cNvPr>
          <p:cNvSpPr>
            <a:spLocks noGrp="1"/>
          </p:cNvSpPr>
          <p:nvPr>
            <p:ph sz="half" idx="2"/>
          </p:nvPr>
        </p:nvSpPr>
        <p:spPr>
          <a:solidFill>
            <a:schemeClr val="bg1">
              <a:lumMod val="95000"/>
            </a:schemeClr>
          </a:solidFill>
        </p:spPr>
        <p:txBody>
          <a:bodyPr>
            <a:normAutofit/>
          </a:bodyPr>
          <a:lstStyle/>
          <a:p>
            <a:r>
              <a:rPr lang="en-US" sz="1200" b="1" dirty="0">
                <a:latin typeface="Montserrat Medium" panose="00000600000000000000" pitchFamily="2" charset="0"/>
              </a:rPr>
              <a:t>Business Risks you should be prepared for:</a:t>
            </a:r>
          </a:p>
          <a:p>
            <a:pPr marL="228600" indent="-228600">
              <a:buFont typeface="+mj-lt"/>
              <a:buAutoNum type="arabicParenR"/>
            </a:pPr>
            <a:r>
              <a:rPr lang="en-US" sz="1200" dirty="0">
                <a:latin typeface="Montserrat Medium" panose="00000600000000000000" pitchFamily="2" charset="0"/>
              </a:rPr>
              <a:t>Economic Risk</a:t>
            </a:r>
          </a:p>
          <a:p>
            <a:pPr marL="228600" indent="-228600">
              <a:buFont typeface="+mj-lt"/>
              <a:buAutoNum type="arabicParenR"/>
            </a:pPr>
            <a:r>
              <a:rPr lang="en-US" sz="1200" dirty="0">
                <a:latin typeface="Montserrat Medium" panose="00000600000000000000" pitchFamily="2" charset="0"/>
              </a:rPr>
              <a:t>Compliance Risk</a:t>
            </a:r>
          </a:p>
          <a:p>
            <a:pPr marL="228600" indent="-228600">
              <a:buFont typeface="+mj-lt"/>
              <a:buAutoNum type="arabicParenR"/>
            </a:pPr>
            <a:r>
              <a:rPr lang="en-US" sz="1200" dirty="0">
                <a:latin typeface="Montserrat Medium" panose="00000600000000000000" pitchFamily="2" charset="0"/>
              </a:rPr>
              <a:t>Security and Fraud Risk</a:t>
            </a:r>
          </a:p>
          <a:p>
            <a:pPr marL="228600" indent="-228600">
              <a:buFont typeface="+mj-lt"/>
              <a:buAutoNum type="arabicParenR"/>
            </a:pPr>
            <a:r>
              <a:rPr lang="en-US" sz="1200" dirty="0">
                <a:latin typeface="Montserrat Medium" panose="00000600000000000000" pitchFamily="2" charset="0"/>
              </a:rPr>
              <a:t>Operational</a:t>
            </a:r>
          </a:p>
          <a:p>
            <a:pPr marL="228600" indent="-228600">
              <a:buFont typeface="+mj-lt"/>
              <a:buAutoNum type="arabicParenR"/>
            </a:pPr>
            <a:r>
              <a:rPr lang="en-US" sz="1200" dirty="0">
                <a:latin typeface="Montserrat Medium" panose="00000600000000000000" pitchFamily="2" charset="0"/>
              </a:rPr>
              <a:t>Financial</a:t>
            </a:r>
          </a:p>
          <a:p>
            <a:pPr marL="228600" indent="-228600">
              <a:buFont typeface="+mj-lt"/>
              <a:buAutoNum type="arabicParenR"/>
            </a:pPr>
            <a:r>
              <a:rPr lang="en-US" sz="1200" dirty="0">
                <a:latin typeface="Montserrat Medium" panose="00000600000000000000" pitchFamily="2" charset="0"/>
              </a:rPr>
              <a:t>Reputation Risk</a:t>
            </a:r>
          </a:p>
        </p:txBody>
      </p:sp>
      <p:pic>
        <p:nvPicPr>
          <p:cNvPr id="7" name="Picture 6" descr="A picture containing text&#10;&#10;Description automatically generated">
            <a:extLst>
              <a:ext uri="{FF2B5EF4-FFF2-40B4-BE49-F238E27FC236}">
                <a16:creationId xmlns:a16="http://schemas.microsoft.com/office/drawing/2014/main" id="{47F6B4A0-998E-4311-B6E1-D33F772B29BE}"/>
              </a:ext>
            </a:extLst>
          </p:cNvPr>
          <p:cNvPicPr>
            <a:picLocks noChangeAspect="1"/>
          </p:cNvPicPr>
          <p:nvPr/>
        </p:nvPicPr>
        <p:blipFill>
          <a:blip r:embed="rId2"/>
          <a:stretch>
            <a:fillRect/>
          </a:stretch>
        </p:blipFill>
        <p:spPr>
          <a:xfrm>
            <a:off x="6887030" y="2988795"/>
            <a:ext cx="1255484" cy="1213634"/>
          </a:xfrm>
          <a:prstGeom prst="rect">
            <a:avLst/>
          </a:prstGeom>
          <a:effectLst>
            <a:softEdge rad="63500"/>
          </a:effectLst>
        </p:spPr>
      </p:pic>
      <p:pic>
        <p:nvPicPr>
          <p:cNvPr id="5" name="Picture 4">
            <a:extLst>
              <a:ext uri="{FF2B5EF4-FFF2-40B4-BE49-F238E27FC236}">
                <a16:creationId xmlns:a16="http://schemas.microsoft.com/office/drawing/2014/main" id="{5B2967AE-869C-4579-900E-6D40B0C3D711}"/>
              </a:ext>
            </a:extLst>
          </p:cNvPr>
          <p:cNvPicPr>
            <a:picLocks noChangeAspect="1"/>
          </p:cNvPicPr>
          <p:nvPr/>
        </p:nvPicPr>
        <p:blipFill>
          <a:blip r:embed="rId3"/>
          <a:stretch>
            <a:fillRect/>
          </a:stretch>
        </p:blipFill>
        <p:spPr>
          <a:xfrm>
            <a:off x="590734" y="4805162"/>
            <a:ext cx="3060457" cy="304826"/>
          </a:xfrm>
          <a:prstGeom prst="rect">
            <a:avLst/>
          </a:prstGeom>
        </p:spPr>
      </p:pic>
      <p:pic>
        <p:nvPicPr>
          <p:cNvPr id="6" name="Picture 5">
            <a:extLst>
              <a:ext uri="{FF2B5EF4-FFF2-40B4-BE49-F238E27FC236}">
                <a16:creationId xmlns:a16="http://schemas.microsoft.com/office/drawing/2014/main" id="{35DC3784-F2BC-4C2C-8E6B-E4B7B9534CF6}"/>
              </a:ext>
            </a:extLst>
          </p:cNvPr>
          <p:cNvPicPr>
            <a:picLocks noChangeAspect="1"/>
          </p:cNvPicPr>
          <p:nvPr/>
        </p:nvPicPr>
        <p:blipFill>
          <a:blip r:embed="rId4"/>
          <a:stretch>
            <a:fillRect/>
          </a:stretch>
        </p:blipFill>
        <p:spPr>
          <a:xfrm>
            <a:off x="3758407" y="4818063"/>
            <a:ext cx="1554615" cy="310923"/>
          </a:xfrm>
          <a:prstGeom prst="rect">
            <a:avLst/>
          </a:prstGeom>
        </p:spPr>
      </p:pic>
      <p:pic>
        <p:nvPicPr>
          <p:cNvPr id="8" name="Picture 7">
            <a:extLst>
              <a:ext uri="{FF2B5EF4-FFF2-40B4-BE49-F238E27FC236}">
                <a16:creationId xmlns:a16="http://schemas.microsoft.com/office/drawing/2014/main" id="{D30CDB2A-DC5C-4781-97D2-35AA2E6326A9}"/>
              </a:ext>
            </a:extLst>
          </p:cNvPr>
          <p:cNvPicPr>
            <a:picLocks noChangeAspect="1"/>
          </p:cNvPicPr>
          <p:nvPr/>
        </p:nvPicPr>
        <p:blipFill>
          <a:blip r:embed="rId5"/>
          <a:stretch>
            <a:fillRect/>
          </a:stretch>
        </p:blipFill>
        <p:spPr>
          <a:xfrm>
            <a:off x="3791644" y="2416288"/>
            <a:ext cx="1560711" cy="310923"/>
          </a:xfrm>
          <a:prstGeom prst="rect">
            <a:avLst/>
          </a:prstGeom>
        </p:spPr>
      </p:pic>
      <p:pic>
        <p:nvPicPr>
          <p:cNvPr id="9" name="Picture 8">
            <a:extLst>
              <a:ext uri="{FF2B5EF4-FFF2-40B4-BE49-F238E27FC236}">
                <a16:creationId xmlns:a16="http://schemas.microsoft.com/office/drawing/2014/main" id="{429B6926-7312-4638-9C29-2829E3C06FD7}"/>
              </a:ext>
            </a:extLst>
          </p:cNvPr>
          <p:cNvPicPr>
            <a:picLocks noChangeAspect="1"/>
          </p:cNvPicPr>
          <p:nvPr/>
        </p:nvPicPr>
        <p:blipFill>
          <a:blip r:embed="rId5"/>
          <a:stretch>
            <a:fillRect/>
          </a:stretch>
        </p:blipFill>
        <p:spPr>
          <a:xfrm>
            <a:off x="7202502" y="4803549"/>
            <a:ext cx="1560711" cy="310923"/>
          </a:xfrm>
          <a:prstGeom prst="rect">
            <a:avLst/>
          </a:prstGeom>
        </p:spPr>
      </p:pic>
    </p:spTree>
    <p:extLst>
      <p:ext uri="{BB962C8B-B14F-4D97-AF65-F5344CB8AC3E}">
        <p14:creationId xmlns:p14="http://schemas.microsoft.com/office/powerpoint/2010/main" val="278341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5"/>
          <p:cNvSpPr txBox="1"/>
          <p:nvPr/>
        </p:nvSpPr>
        <p:spPr>
          <a:xfrm>
            <a:off x="720573" y="1633968"/>
            <a:ext cx="4445700" cy="276995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latin typeface="Montserrat Medium" panose="00000600000000000000" pitchFamily="2" charset="0"/>
                <a:ea typeface="Montserrat"/>
                <a:cs typeface="Montserrat"/>
                <a:sym typeface="Montserrat"/>
              </a:rPr>
              <a:t>Leading organizations make business continuity a top priority because maintaining critical functions after an emergency or disruption can be the difference between the success and failure of a business.</a:t>
            </a:r>
          </a:p>
          <a:p>
            <a:pPr marL="0" lvl="0" indent="0" algn="l" rtl="0">
              <a:spcBef>
                <a:spcPts val="0"/>
              </a:spcBef>
              <a:spcAft>
                <a:spcPts val="0"/>
              </a:spcAft>
              <a:buNone/>
            </a:pPr>
            <a:endParaRPr lang="en-US" sz="1200" dirty="0">
              <a:latin typeface="Montserrat Medium" panose="00000600000000000000" pitchFamily="2" charset="0"/>
              <a:ea typeface="Montserrat"/>
              <a:cs typeface="Montserrat"/>
              <a:sym typeface="Montserrat"/>
            </a:endParaRPr>
          </a:p>
          <a:p>
            <a:pPr marL="0" lvl="0" indent="0" algn="l" rtl="0">
              <a:spcBef>
                <a:spcPts val="0"/>
              </a:spcBef>
              <a:spcAft>
                <a:spcPts val="0"/>
              </a:spcAft>
              <a:buNone/>
            </a:pPr>
            <a:r>
              <a:rPr lang="en-US" sz="1200" dirty="0">
                <a:latin typeface="Montserrat Medium" panose="00000600000000000000" pitchFamily="2" charset="0"/>
                <a:ea typeface="Montserrat"/>
                <a:cs typeface="Montserrat"/>
                <a:sym typeface="Montserrat"/>
              </a:rPr>
              <a:t>If key business capabilities fail, a quick recovery time to bring systems back up is crucial. Getting a business continuity strategy in place before disaster hits can save a tremendous amount of time and money. </a:t>
            </a:r>
          </a:p>
          <a:p>
            <a:pPr marL="0" lvl="0" indent="0" algn="l" rtl="0">
              <a:spcBef>
                <a:spcPts val="0"/>
              </a:spcBef>
              <a:spcAft>
                <a:spcPts val="0"/>
              </a:spcAft>
              <a:buNone/>
            </a:pPr>
            <a:r>
              <a:rPr lang="en-US" sz="1200" dirty="0">
                <a:latin typeface="Montserrat Medium" panose="00000600000000000000" pitchFamily="2" charset="0"/>
                <a:ea typeface="Montserrat"/>
                <a:cs typeface="Montserrat"/>
                <a:sym typeface="Montserrat"/>
              </a:rPr>
              <a:t>Source: </a:t>
            </a:r>
            <a:r>
              <a:rPr lang="en-US" sz="1200" dirty="0">
                <a:latin typeface="Montserrat Medium" panose="00000600000000000000" pitchFamily="2" charset="0"/>
                <a:ea typeface="Montserrat"/>
                <a:cs typeface="Montserrat"/>
                <a:sym typeface="Montserrat"/>
                <a:hlinkClick r:id="rId3"/>
              </a:rPr>
              <a:t>https://www.vmware.com/</a:t>
            </a:r>
            <a:r>
              <a:rPr lang="en-US" sz="1200" dirty="0">
                <a:latin typeface="Montserrat Medium" panose="00000600000000000000" pitchFamily="2" charset="0"/>
                <a:ea typeface="Montserrat"/>
                <a:cs typeface="Montserrat"/>
                <a:sym typeface="Montserrat"/>
              </a:rPr>
              <a:t> </a:t>
            </a:r>
          </a:p>
          <a:p>
            <a:pPr marL="0" lvl="0" indent="0" algn="l" rtl="0">
              <a:spcBef>
                <a:spcPts val="0"/>
              </a:spcBef>
              <a:spcAft>
                <a:spcPts val="0"/>
              </a:spcAft>
              <a:buNone/>
            </a:pPr>
            <a:endParaRPr lang="en-US" sz="1200" dirty="0">
              <a:latin typeface="Montserrat Medium" panose="00000600000000000000" pitchFamily="2" charset="0"/>
              <a:ea typeface="Montserrat"/>
              <a:cs typeface="Montserrat"/>
              <a:sym typeface="Montserrat"/>
            </a:endParaRPr>
          </a:p>
          <a:p>
            <a:pPr marL="0" lvl="0" indent="0" algn="l" rtl="0">
              <a:spcBef>
                <a:spcPts val="0"/>
              </a:spcBef>
              <a:spcAft>
                <a:spcPts val="0"/>
              </a:spcAft>
              <a:buNone/>
            </a:pPr>
            <a:endParaRPr lang="en-US" sz="1200" dirty="0">
              <a:latin typeface="Montserrat Medium" panose="00000600000000000000" pitchFamily="2" charset="0"/>
              <a:ea typeface="Montserrat"/>
              <a:cs typeface="Montserrat"/>
              <a:sym typeface="Montserrat"/>
            </a:endParaRPr>
          </a:p>
          <a:p>
            <a:pPr marL="0" lvl="0" indent="0" algn="l" rtl="0">
              <a:spcBef>
                <a:spcPts val="0"/>
              </a:spcBef>
              <a:spcAft>
                <a:spcPts val="0"/>
              </a:spcAft>
              <a:buNone/>
            </a:pPr>
            <a:endParaRPr sz="1200" dirty="0">
              <a:latin typeface="Montserrat Medium" panose="00000600000000000000" pitchFamily="2" charset="0"/>
              <a:ea typeface="Montserrat"/>
              <a:cs typeface="Montserrat"/>
              <a:sym typeface="Montserrat"/>
            </a:endParaRPr>
          </a:p>
          <a:p>
            <a:pPr marL="0" lvl="0" indent="0" algn="l" rtl="0">
              <a:spcBef>
                <a:spcPts val="0"/>
              </a:spcBef>
              <a:spcAft>
                <a:spcPts val="0"/>
              </a:spcAft>
              <a:buNone/>
            </a:pPr>
            <a:endParaRPr sz="1200" dirty="0">
              <a:latin typeface="Montserrat Medium" panose="00000600000000000000" pitchFamily="2" charset="0"/>
              <a:ea typeface="Montserrat"/>
              <a:cs typeface="Montserrat"/>
              <a:sym typeface="Montserrat"/>
            </a:endParaRPr>
          </a:p>
        </p:txBody>
      </p:sp>
      <p:sp>
        <p:nvSpPr>
          <p:cNvPr id="205" name="Google Shape;205;p25"/>
          <p:cNvSpPr txBox="1"/>
          <p:nvPr/>
        </p:nvSpPr>
        <p:spPr>
          <a:xfrm>
            <a:off x="420674" y="4800330"/>
            <a:ext cx="2629823"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chemeClr val="bg1"/>
                </a:solidFill>
                <a:latin typeface="Montserrat"/>
                <a:ea typeface="Montserrat"/>
                <a:cs typeface="Montserrat"/>
                <a:sym typeface="Montserrat"/>
              </a:rPr>
              <a:t>Michael D. Ness, Business Risk Consulting</a:t>
            </a:r>
            <a:endParaRPr sz="800" b="1" dirty="0">
              <a:solidFill>
                <a:schemeClr val="bg1"/>
              </a:solidFill>
              <a:latin typeface="Montserrat"/>
              <a:ea typeface="Montserrat"/>
              <a:cs typeface="Montserrat"/>
              <a:sym typeface="Montserrat"/>
            </a:endParaRPr>
          </a:p>
        </p:txBody>
      </p:sp>
      <p:sp>
        <p:nvSpPr>
          <p:cNvPr id="206" name="Google Shape;206;p25"/>
          <p:cNvSpPr txBox="1"/>
          <p:nvPr/>
        </p:nvSpPr>
        <p:spPr>
          <a:xfrm>
            <a:off x="3792738" y="4800330"/>
            <a:ext cx="15585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dirty="0">
                <a:solidFill>
                  <a:schemeClr val="bg1"/>
                </a:solidFill>
                <a:latin typeface="Montserrat"/>
                <a:ea typeface="Montserrat"/>
                <a:cs typeface="Montserrat"/>
                <a:sym typeface="Montserrat"/>
              </a:rPr>
              <a:t>Michael@Jekdata.com</a:t>
            </a:r>
            <a:endParaRPr sz="800" b="1" dirty="0">
              <a:solidFill>
                <a:schemeClr val="bg1"/>
              </a:solidFill>
              <a:latin typeface="Montserrat"/>
              <a:ea typeface="Montserrat"/>
              <a:cs typeface="Montserrat"/>
              <a:sym typeface="Montserrat"/>
            </a:endParaRPr>
          </a:p>
        </p:txBody>
      </p:sp>
      <p:sp>
        <p:nvSpPr>
          <p:cNvPr id="207" name="Google Shape;207;p25"/>
          <p:cNvSpPr/>
          <p:nvPr/>
        </p:nvSpPr>
        <p:spPr>
          <a:xfrm>
            <a:off x="5465267" y="1304452"/>
            <a:ext cx="3508800" cy="3418003"/>
          </a:xfrm>
          <a:prstGeom prst="rect">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09;p25"/>
          <p:cNvSpPr txBox="1">
            <a:spLocks noGrp="1"/>
          </p:cNvSpPr>
          <p:nvPr>
            <p:ph type="title"/>
          </p:nvPr>
        </p:nvSpPr>
        <p:spPr>
          <a:xfrm>
            <a:off x="720573" y="397276"/>
            <a:ext cx="7747800" cy="60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810" b="1" dirty="0">
                <a:latin typeface="Montserrat"/>
                <a:ea typeface="Montserrat"/>
                <a:cs typeface="Montserrat"/>
                <a:sym typeface="Montserrat"/>
              </a:rPr>
              <a:t>Continuity of Operations</a:t>
            </a:r>
            <a:endParaRPr sz="2810" b="1" dirty="0">
              <a:latin typeface="Montserrat"/>
              <a:ea typeface="Montserrat"/>
              <a:cs typeface="Montserrat"/>
              <a:sym typeface="Montserrat"/>
            </a:endParaRPr>
          </a:p>
        </p:txBody>
      </p:sp>
      <p:pic>
        <p:nvPicPr>
          <p:cNvPr id="4" name="Picture 3">
            <a:extLst>
              <a:ext uri="{FF2B5EF4-FFF2-40B4-BE49-F238E27FC236}">
                <a16:creationId xmlns:a16="http://schemas.microsoft.com/office/drawing/2014/main" id="{831D0097-4989-4B5B-AC5A-665F80CB4068}"/>
              </a:ext>
            </a:extLst>
          </p:cNvPr>
          <p:cNvPicPr>
            <a:picLocks noChangeAspect="1"/>
          </p:cNvPicPr>
          <p:nvPr/>
        </p:nvPicPr>
        <p:blipFill>
          <a:blip r:embed="rId4"/>
          <a:stretch>
            <a:fillRect/>
          </a:stretch>
        </p:blipFill>
        <p:spPr>
          <a:xfrm>
            <a:off x="7277724" y="4806236"/>
            <a:ext cx="1560711" cy="310923"/>
          </a:xfrm>
          <a:prstGeom prst="rect">
            <a:avLst/>
          </a:prstGeom>
        </p:spPr>
      </p:pic>
      <p:graphicFrame>
        <p:nvGraphicFramePr>
          <p:cNvPr id="3" name="Diagram 2">
            <a:extLst>
              <a:ext uri="{FF2B5EF4-FFF2-40B4-BE49-F238E27FC236}">
                <a16:creationId xmlns:a16="http://schemas.microsoft.com/office/drawing/2014/main" id="{4E13ADE9-83DA-4F5C-8110-B704F1AFDE8B}"/>
              </a:ext>
            </a:extLst>
          </p:cNvPr>
          <p:cNvGraphicFramePr/>
          <p:nvPr>
            <p:extLst>
              <p:ext uri="{D42A27DB-BD31-4B8C-83A1-F6EECF244321}">
                <p14:modId xmlns:p14="http://schemas.microsoft.com/office/powerpoint/2010/main" val="3088390690"/>
              </p:ext>
            </p:extLst>
          </p:nvPr>
        </p:nvGraphicFramePr>
        <p:xfrm>
          <a:off x="5465267" y="1633968"/>
          <a:ext cx="3508801" cy="27699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7">
            <a:extLst>
              <a:ext uri="{FF2B5EF4-FFF2-40B4-BE49-F238E27FC236}">
                <a16:creationId xmlns:a16="http://schemas.microsoft.com/office/drawing/2014/main" id="{28936D87-AAFF-423E-97CD-70EF0CD63BE2}"/>
              </a:ext>
            </a:extLst>
          </p:cNvPr>
          <p:cNvPicPr>
            <a:picLocks noChangeAspect="1"/>
          </p:cNvPicPr>
          <p:nvPr/>
        </p:nvPicPr>
        <p:blipFill>
          <a:blip r:embed="rId10"/>
          <a:stretch>
            <a:fillRect/>
          </a:stretch>
        </p:blipFill>
        <p:spPr>
          <a:xfrm>
            <a:off x="7277724" y="3568703"/>
            <a:ext cx="1390008" cy="8352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a:off x="599325" y="443391"/>
            <a:ext cx="7747800" cy="76855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000" b="1" dirty="0">
                <a:latin typeface="Montserrat"/>
                <a:ea typeface="Montserrat"/>
                <a:cs typeface="Montserrat"/>
                <a:sym typeface="Montserrat"/>
              </a:rPr>
              <a:t>Why Michael D. Ness, Business Risk Consulting </a:t>
            </a:r>
            <a:br>
              <a:rPr lang="en" sz="2000" b="1" dirty="0">
                <a:latin typeface="Montserrat"/>
                <a:ea typeface="Montserrat"/>
                <a:cs typeface="Montserrat"/>
                <a:sym typeface="Montserrat"/>
              </a:rPr>
            </a:br>
            <a:r>
              <a:rPr lang="en" sz="2000" b="1" dirty="0">
                <a:latin typeface="Montserrat"/>
                <a:ea typeface="Montserrat"/>
                <a:cs typeface="Montserrat"/>
                <a:sym typeface="Montserrat"/>
              </a:rPr>
              <a:t>Is A Good Fit For </a:t>
            </a:r>
            <a:r>
              <a:rPr lang="en-US" sz="2000" b="1" dirty="0">
                <a:solidFill>
                  <a:srgbClr val="00B0F0"/>
                </a:solidFill>
                <a:latin typeface="Montserrat"/>
                <a:ea typeface="Montserrat"/>
                <a:cs typeface="Montserrat"/>
                <a:sym typeface="Montserrat"/>
              </a:rPr>
              <a:t>Your Business!</a:t>
            </a:r>
            <a:br>
              <a:rPr lang="en-US" sz="2000" b="1" dirty="0">
                <a:solidFill>
                  <a:srgbClr val="00B0F0"/>
                </a:solidFill>
                <a:latin typeface="Montserrat"/>
                <a:ea typeface="Montserrat"/>
                <a:cs typeface="Montserrat"/>
                <a:sym typeface="Montserrat"/>
              </a:rPr>
            </a:br>
            <a:r>
              <a:rPr lang="en-US" sz="1200" b="1" dirty="0">
                <a:solidFill>
                  <a:srgbClr val="00B0F0"/>
                </a:solidFill>
                <a:latin typeface="Montserrat"/>
                <a:ea typeface="Montserrat"/>
                <a:cs typeface="Montserrat"/>
                <a:sym typeface="Montserrat"/>
                <a:hlinkClick r:id="rId3"/>
              </a:rPr>
              <a:t>https://riskprobability.net/</a:t>
            </a:r>
            <a:endParaRPr sz="1200" b="1" dirty="0">
              <a:solidFill>
                <a:schemeClr val="accent6"/>
              </a:solidFill>
              <a:latin typeface="Montserrat"/>
              <a:ea typeface="Montserrat"/>
              <a:cs typeface="Montserrat"/>
              <a:sym typeface="Montserrat"/>
            </a:endParaRPr>
          </a:p>
        </p:txBody>
      </p:sp>
      <p:sp>
        <p:nvSpPr>
          <p:cNvPr id="228" name="Google Shape;228;p27"/>
          <p:cNvSpPr txBox="1"/>
          <p:nvPr/>
        </p:nvSpPr>
        <p:spPr>
          <a:xfrm>
            <a:off x="599325" y="1371443"/>
            <a:ext cx="7999500" cy="35547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latin typeface="Montserrat Medium" panose="00000600000000000000" pitchFamily="2" charset="0"/>
                <a:ea typeface="Montserrat"/>
                <a:cs typeface="Montserrat"/>
                <a:sym typeface="Montserrat"/>
              </a:rPr>
              <a:t>Michael is an accomplished executive and experienced consultant with domestic and international expertise in Corporate Security, Threat and Risk Assessment, Loss/Fraud Prevention, Emergency Preparedness and Safety. He is an effective compassionate leader with a focus on customer service, the elimination of silos, aligning departments with organizational goals and objectives, and adding value. </a:t>
            </a:r>
          </a:p>
          <a:p>
            <a:pPr marL="0" lvl="0" indent="0" algn="l" rtl="0">
              <a:spcBef>
                <a:spcPts val="0"/>
              </a:spcBef>
              <a:spcAft>
                <a:spcPts val="0"/>
              </a:spcAft>
              <a:buNone/>
            </a:pPr>
            <a:endParaRPr sz="1200" dirty="0">
              <a:latin typeface="Montserrat Medium" panose="00000600000000000000" pitchFamily="2" charset="0"/>
              <a:ea typeface="Montserrat"/>
              <a:cs typeface="Montserrat"/>
              <a:sym typeface="Montserrat"/>
            </a:endParaRPr>
          </a:p>
          <a:p>
            <a:pPr marL="457200" lvl="0" indent="-323850" algn="l" rtl="0">
              <a:spcBef>
                <a:spcPts val="0"/>
              </a:spcBef>
              <a:spcAft>
                <a:spcPts val="0"/>
              </a:spcAft>
              <a:buSzPts val="1500"/>
              <a:buFont typeface="Montserrat"/>
              <a:buChar char="●"/>
            </a:pPr>
            <a:r>
              <a:rPr lang="en-US" sz="1200" dirty="0">
                <a:latin typeface="Montserrat Medium" panose="00000600000000000000" pitchFamily="2" charset="0"/>
                <a:ea typeface="Montserrat"/>
                <a:cs typeface="Montserrat"/>
                <a:sym typeface="Montserrat"/>
              </a:rPr>
              <a:t>Spearheaded worldwide investigative efforts resulting in seven figure savings through the identification of product diversion and counterfeiting within the Pharmaceutical Industry</a:t>
            </a:r>
            <a:endParaRPr sz="1200" dirty="0">
              <a:latin typeface="Montserrat Medium" panose="00000600000000000000" pitchFamily="2" charset="0"/>
              <a:ea typeface="Montserrat"/>
              <a:cs typeface="Montserrat"/>
              <a:sym typeface="Montserrat"/>
            </a:endParaRPr>
          </a:p>
          <a:p>
            <a:pPr marL="457200" lvl="0" indent="-323850" algn="l" rtl="0">
              <a:spcBef>
                <a:spcPts val="0"/>
              </a:spcBef>
              <a:spcAft>
                <a:spcPts val="0"/>
              </a:spcAft>
              <a:buClr>
                <a:schemeClr val="dk1"/>
              </a:buClr>
              <a:buSzPts val="1500"/>
              <a:buFont typeface="Montserrat"/>
              <a:buChar char="●"/>
            </a:pPr>
            <a:r>
              <a:rPr lang="en-US" sz="1200" dirty="0">
                <a:solidFill>
                  <a:schemeClr val="dk1"/>
                </a:solidFill>
                <a:latin typeface="Montserrat Medium" panose="00000600000000000000" pitchFamily="2" charset="0"/>
                <a:ea typeface="Montserrat"/>
                <a:cs typeface="Montserrat"/>
                <a:sym typeface="Montserrat"/>
              </a:rPr>
              <a:t>Established active shooter training process for all HealthCare staff. Trained over one thousand personnel. Chaired Violence in the Workplace Committee</a:t>
            </a:r>
            <a:endParaRPr sz="1200" dirty="0">
              <a:solidFill>
                <a:schemeClr val="dk1"/>
              </a:solidFill>
              <a:latin typeface="Montserrat Medium" panose="00000600000000000000" pitchFamily="2" charset="0"/>
              <a:ea typeface="Montserrat"/>
              <a:cs typeface="Montserrat"/>
              <a:sym typeface="Montserrat"/>
            </a:endParaRPr>
          </a:p>
          <a:p>
            <a:pPr marL="457200" lvl="0" indent="-323850" algn="l" rtl="0">
              <a:spcBef>
                <a:spcPts val="0"/>
              </a:spcBef>
              <a:spcAft>
                <a:spcPts val="0"/>
              </a:spcAft>
              <a:buClr>
                <a:schemeClr val="dk1"/>
              </a:buClr>
              <a:buSzPts val="1500"/>
              <a:buFont typeface="Montserrat"/>
              <a:buChar char="●"/>
            </a:pPr>
            <a:r>
              <a:rPr lang="en-US" sz="1200" dirty="0">
                <a:solidFill>
                  <a:schemeClr val="dk1"/>
                </a:solidFill>
                <a:latin typeface="Montserrat Medium" panose="00000600000000000000" pitchFamily="2" charset="0"/>
                <a:ea typeface="Montserrat"/>
                <a:cs typeface="Montserrat"/>
                <a:sym typeface="Montserrat"/>
              </a:rPr>
              <a:t>Restructured Business Continuity and Emergency Management function resulting in the integration of the two disciplines into one, staff enhancements, and imbedded leadership at system Hospitals.</a:t>
            </a:r>
          </a:p>
          <a:p>
            <a:pPr marL="457200" lvl="0" indent="-323850" algn="l" rtl="0">
              <a:spcBef>
                <a:spcPts val="0"/>
              </a:spcBef>
              <a:spcAft>
                <a:spcPts val="0"/>
              </a:spcAft>
              <a:buClr>
                <a:schemeClr val="dk1"/>
              </a:buClr>
              <a:buSzPts val="1500"/>
              <a:buFont typeface="Montserrat"/>
              <a:buChar char="●"/>
            </a:pPr>
            <a:r>
              <a:rPr lang="en-US" sz="1200" dirty="0">
                <a:solidFill>
                  <a:schemeClr val="dk1"/>
                </a:solidFill>
                <a:latin typeface="Montserrat Medium" panose="00000600000000000000" pitchFamily="2" charset="0"/>
                <a:ea typeface="Montserrat"/>
                <a:cs typeface="Montserrat"/>
                <a:sym typeface="Montserrat"/>
              </a:rPr>
              <a:t>Thirteen plus years experience in the HealthCare and Pharmaceutical Industry.</a:t>
            </a:r>
          </a:p>
          <a:p>
            <a:pPr marL="0" lvl="0" indent="0" algn="l" rtl="0">
              <a:spcBef>
                <a:spcPts val="0"/>
              </a:spcBef>
              <a:spcAft>
                <a:spcPts val="0"/>
              </a:spcAft>
              <a:buNone/>
            </a:pPr>
            <a:endParaRPr sz="1200" dirty="0">
              <a:latin typeface="Montserrat Medium" panose="00000600000000000000" pitchFamily="2" charset="0"/>
              <a:ea typeface="Montserrat"/>
              <a:cs typeface="Montserrat"/>
              <a:sym typeface="Montserrat"/>
            </a:endParaRPr>
          </a:p>
          <a:p>
            <a:pPr marL="0" lvl="0" indent="0" algn="l" rtl="0">
              <a:spcBef>
                <a:spcPts val="0"/>
              </a:spcBef>
              <a:spcAft>
                <a:spcPts val="0"/>
              </a:spcAft>
              <a:buNone/>
            </a:pPr>
            <a:r>
              <a:rPr lang="en-US" sz="900" u="sng" dirty="0">
                <a:solidFill>
                  <a:srgbClr val="0070C0"/>
                </a:solidFill>
                <a:latin typeface="Montserrat Medium" panose="00000600000000000000" pitchFamily="2" charset="0"/>
                <a:ea typeface="Montserrat"/>
                <a:cs typeface="Montserrat"/>
                <a:sym typeface="Montserrat"/>
                <a:hlinkClick r:id="rId4">
                  <a:extLst>
                    <a:ext uri="{A12FA001-AC4F-418D-AE19-62706E023703}">
                      <ahyp:hlinkClr xmlns:ahyp="http://schemas.microsoft.com/office/drawing/2018/hyperlinkcolor" val="tx"/>
                    </a:ext>
                  </a:extLst>
                </a:hlinkClick>
              </a:rPr>
              <a:t>Link To Michael D. Ness, Business Risk Consulting BIO</a:t>
            </a:r>
            <a:endParaRPr sz="900" dirty="0">
              <a:solidFill>
                <a:srgbClr val="0070C0"/>
              </a:solidFill>
              <a:latin typeface="Montserrat Medium" panose="00000600000000000000" pitchFamily="2" charset="0"/>
              <a:ea typeface="Montserrat"/>
              <a:cs typeface="Montserrat"/>
              <a:sym typeface="Montserrat"/>
            </a:endParaRPr>
          </a:p>
          <a:p>
            <a:pPr marL="0" lvl="0" indent="0" algn="l" rtl="0">
              <a:spcBef>
                <a:spcPts val="0"/>
              </a:spcBef>
              <a:spcAft>
                <a:spcPts val="0"/>
              </a:spcAft>
              <a:buNone/>
            </a:pPr>
            <a:r>
              <a:rPr lang="en-US" sz="900" dirty="0">
                <a:solidFill>
                  <a:srgbClr val="0070C0"/>
                </a:solidFill>
                <a:latin typeface="Montserrat Medium" panose="00000600000000000000" pitchFamily="2" charset="0"/>
                <a:ea typeface="Montserrat"/>
                <a:cs typeface="Montserrat"/>
                <a:sym typeface="Montserrat"/>
                <a:hlinkClick r:id="rId3">
                  <a:extLst>
                    <a:ext uri="{A12FA001-AC4F-418D-AE19-62706E023703}">
                      <ahyp:hlinkClr xmlns:ahyp="http://schemas.microsoft.com/office/drawing/2018/hyperlinkcolor" val="tx"/>
                    </a:ext>
                  </a:extLst>
                </a:hlinkClick>
              </a:rPr>
              <a:t>Link to Michael Nesses Website</a:t>
            </a:r>
            <a:endParaRPr lang="en-US" sz="900" dirty="0">
              <a:solidFill>
                <a:srgbClr val="0070C0"/>
              </a:solidFill>
              <a:latin typeface="Montserrat Medium" panose="00000600000000000000" pitchFamily="2" charset="0"/>
              <a:ea typeface="Montserrat"/>
              <a:cs typeface="Montserrat"/>
              <a:sym typeface="Montserrat"/>
            </a:endParaRPr>
          </a:p>
          <a:p>
            <a:pPr marL="0" lvl="0" indent="0" algn="l" rtl="0">
              <a:spcBef>
                <a:spcPts val="0"/>
              </a:spcBef>
              <a:spcAft>
                <a:spcPts val="0"/>
              </a:spcAft>
              <a:buNone/>
            </a:pPr>
            <a:r>
              <a:rPr lang="en" sz="900" u="sng" dirty="0">
                <a:solidFill>
                  <a:srgbClr val="0072CE"/>
                </a:solidFill>
                <a:latin typeface="Montserrat Medium" panose="00000600000000000000" pitchFamily="2" charset="0"/>
                <a:ea typeface="Montserrat"/>
                <a:cs typeface="Montserrat"/>
                <a:sym typeface="Montserrat"/>
                <a:hlinkClick r:id="rId5">
                  <a:extLst>
                    <a:ext uri="{A12FA001-AC4F-418D-AE19-62706E023703}">
                      <ahyp:hlinkClr xmlns:ahyp="http://schemas.microsoft.com/office/drawing/2018/hyperlinkcolor" val="tx"/>
                    </a:ext>
                  </a:extLst>
                </a:hlinkClick>
              </a:rPr>
              <a:t>Link To Michael Nesses LinkedIn</a:t>
            </a:r>
            <a:endParaRPr lang="en" sz="900" u="sng" dirty="0">
              <a:solidFill>
                <a:srgbClr val="0072CE"/>
              </a:solidFill>
              <a:latin typeface="Montserrat Medium" panose="00000600000000000000" pitchFamily="2" charset="0"/>
              <a:ea typeface="Montserrat"/>
              <a:cs typeface="Montserrat"/>
              <a:sym typeface="Montserrat"/>
            </a:endParaRPr>
          </a:p>
          <a:p>
            <a:pPr marL="0" lvl="0" indent="0" algn="l" rtl="0">
              <a:spcBef>
                <a:spcPts val="0"/>
              </a:spcBef>
              <a:spcAft>
                <a:spcPts val="0"/>
              </a:spcAft>
              <a:buNone/>
            </a:pPr>
            <a:endParaRPr sz="1200" dirty="0">
              <a:solidFill>
                <a:srgbClr val="0072CE"/>
              </a:solidFill>
              <a:latin typeface="Montserrat"/>
              <a:ea typeface="Montserrat"/>
              <a:cs typeface="Montserrat"/>
              <a:sym typeface="Montserrat"/>
            </a:endParaRPr>
          </a:p>
        </p:txBody>
      </p:sp>
      <p:sp>
        <p:nvSpPr>
          <p:cNvPr id="230" name="Google Shape;230;p27"/>
          <p:cNvSpPr txBox="1"/>
          <p:nvPr/>
        </p:nvSpPr>
        <p:spPr>
          <a:xfrm>
            <a:off x="420674" y="4789741"/>
            <a:ext cx="2511211"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chemeClr val="bg1"/>
                </a:solidFill>
                <a:latin typeface="Montserrat"/>
                <a:ea typeface="Montserrat"/>
                <a:cs typeface="Montserrat"/>
                <a:sym typeface="Montserrat"/>
              </a:rPr>
              <a:t>Michael D. Ness, Business Risk Consultiong</a:t>
            </a:r>
            <a:endParaRPr sz="800" b="1" dirty="0">
              <a:solidFill>
                <a:schemeClr val="bg1"/>
              </a:solidFill>
              <a:latin typeface="Montserrat"/>
              <a:ea typeface="Montserrat"/>
              <a:cs typeface="Montserrat"/>
              <a:sym typeface="Montserrat"/>
            </a:endParaRPr>
          </a:p>
        </p:txBody>
      </p:sp>
      <p:sp>
        <p:nvSpPr>
          <p:cNvPr id="231" name="Google Shape;231;p27"/>
          <p:cNvSpPr txBox="1"/>
          <p:nvPr/>
        </p:nvSpPr>
        <p:spPr>
          <a:xfrm>
            <a:off x="4213646" y="4804255"/>
            <a:ext cx="15585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dirty="0">
                <a:solidFill>
                  <a:schemeClr val="bg1"/>
                </a:solidFill>
                <a:latin typeface="Montserrat"/>
                <a:ea typeface="Montserrat"/>
                <a:cs typeface="Montserrat"/>
                <a:sym typeface="Montserrat"/>
              </a:rPr>
              <a:t>Michael@JekData.com</a:t>
            </a:r>
            <a:endParaRPr sz="800" b="1" dirty="0">
              <a:solidFill>
                <a:schemeClr val="bg1"/>
              </a:solidFill>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A8321F88-5D5A-4028-83D3-B4B9F99F587A}"/>
              </a:ext>
            </a:extLst>
          </p:cNvPr>
          <p:cNvPicPr>
            <a:picLocks noChangeAspect="1"/>
          </p:cNvPicPr>
          <p:nvPr/>
        </p:nvPicPr>
        <p:blipFill>
          <a:blip r:embed="rId6"/>
          <a:stretch>
            <a:fillRect/>
          </a:stretch>
        </p:blipFill>
        <p:spPr>
          <a:xfrm>
            <a:off x="7216765" y="4811544"/>
            <a:ext cx="1560711" cy="310923"/>
          </a:xfrm>
          <a:prstGeom prst="rect">
            <a:avLst/>
          </a:prstGeom>
        </p:spPr>
      </p:pic>
    </p:spTree>
  </p:cSld>
  <p:clrMapOvr>
    <a:masterClrMapping/>
  </p:clrMapOvr>
</p:sld>
</file>

<file path=ppt/theme/theme1.xml><?xml version="1.0" encoding="utf-8"?>
<a:theme xmlns:a="http://schemas.openxmlformats.org/drawingml/2006/main" name="Retrospect">
  <a:themeElements>
    <a:clrScheme name="evergreen">
      <a:dk1>
        <a:sysClr val="windowText" lastClr="000000"/>
      </a:dk1>
      <a:lt1>
        <a:sysClr val="window" lastClr="FFFFFF"/>
      </a:lt1>
      <a:dk2>
        <a:srgbClr val="455F51"/>
      </a:dk2>
      <a:lt2>
        <a:srgbClr val="E2DFCC"/>
      </a:lt2>
      <a:accent1>
        <a:srgbClr val="677C66"/>
      </a:accent1>
      <a:accent2>
        <a:srgbClr val="002060"/>
      </a:accent2>
      <a:accent3>
        <a:srgbClr val="5D7C96"/>
      </a:accent3>
      <a:accent4>
        <a:srgbClr val="44C1A3"/>
      </a:accent4>
      <a:accent5>
        <a:srgbClr val="4EB3CF"/>
      </a:accent5>
      <a:accent6>
        <a:srgbClr val="677C66"/>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1757</TotalTime>
  <Words>1214</Words>
  <Application>Microsoft Office PowerPoint</Application>
  <PresentationFormat>On-screen Show (16:9)</PresentationFormat>
  <Paragraphs>147</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Montserrat Medium</vt:lpstr>
      <vt:lpstr>Montserrat ExtraBold</vt:lpstr>
      <vt:lpstr>Calibri Light</vt:lpstr>
      <vt:lpstr>Montserrat</vt:lpstr>
      <vt:lpstr>Arial</vt:lpstr>
      <vt:lpstr>Montserrat SemiBold</vt:lpstr>
      <vt:lpstr>Calibri</vt:lpstr>
      <vt:lpstr>Retrospect</vt:lpstr>
      <vt:lpstr>How Michael D. Ness, Business Risk Consulting can help prepare you for Operational Security, Continuity of Operations,  and Emergency Preparedness in 2023 and beyond.</vt:lpstr>
      <vt:lpstr>Prepare for Industry Challenges</vt:lpstr>
      <vt:lpstr>Creating Value Through Preparedness</vt:lpstr>
      <vt:lpstr>Creating Value Through Leadership Process Improvement and the principles of “Lean Methodology”</vt:lpstr>
      <vt:lpstr>Emergency Preparedness</vt:lpstr>
      <vt:lpstr>Violence In The Workplace</vt:lpstr>
      <vt:lpstr>Physical Security Operations</vt:lpstr>
      <vt:lpstr>Continuity of Operations</vt:lpstr>
      <vt:lpstr>Why Michael D. Ness, Business Risk Consulting  Is A Good Fit For Your Business! https://riskprobability.net/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Value Validation Project Slide Deck Template</dc:title>
  <dc:creator>Michael Ness</dc:creator>
  <cp:lastModifiedBy>Michael Ness</cp:lastModifiedBy>
  <cp:revision>53</cp:revision>
  <dcterms:modified xsi:type="dcterms:W3CDTF">2023-05-28T05:12:19Z</dcterms:modified>
  <cp:contentStatus/>
</cp:coreProperties>
</file>